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 id="2147483718" r:id="rId5"/>
  </p:sldMasterIdLst>
  <p:notesMasterIdLst>
    <p:notesMasterId r:id="rId28"/>
  </p:notesMasterIdLst>
  <p:sldIdLst>
    <p:sldId id="306" r:id="rId6"/>
    <p:sldId id="308" r:id="rId7"/>
    <p:sldId id="294" r:id="rId8"/>
    <p:sldId id="295" r:id="rId9"/>
    <p:sldId id="314" r:id="rId10"/>
    <p:sldId id="315" r:id="rId11"/>
    <p:sldId id="317" r:id="rId12"/>
    <p:sldId id="318" r:id="rId13"/>
    <p:sldId id="319" r:id="rId14"/>
    <p:sldId id="256" r:id="rId15"/>
    <p:sldId id="257" r:id="rId16"/>
    <p:sldId id="258" r:id="rId17"/>
    <p:sldId id="320" r:id="rId18"/>
    <p:sldId id="322" r:id="rId19"/>
    <p:sldId id="321" r:id="rId20"/>
    <p:sldId id="310" r:id="rId21"/>
    <p:sldId id="313" r:id="rId22"/>
    <p:sldId id="303" r:id="rId23"/>
    <p:sldId id="304" r:id="rId24"/>
    <p:sldId id="305" r:id="rId25"/>
    <p:sldId id="311" r:id="rId26"/>
    <p:sldId id="31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814DFF"/>
    <a:srgbClr val="1B02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96323" autoAdjust="0"/>
  </p:normalViewPr>
  <p:slideViewPr>
    <p:cSldViewPr snapToGrid="0">
      <p:cViewPr varScale="1">
        <p:scale>
          <a:sx n="107" d="100"/>
          <a:sy n="107" d="100"/>
        </p:scale>
        <p:origin x="120" y="144"/>
      </p:cViewPr>
      <p:guideLst>
        <p:guide orient="horz" pos="1392"/>
        <p:guide pos="7056"/>
        <p:guide orient="horz" pos="3168"/>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viewProps" Target="viewProps.xml"/><Relationship Id="rId8" Type="http://schemas.openxmlformats.org/officeDocument/2006/relationships/slide" Target="slides/slide3.xml"/></Relationships>
</file>

<file path=ppt/diagrams/_rels/data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image" Target="../media/image31.jpeg"/><Relationship Id="rId4" Type="http://schemas.openxmlformats.org/officeDocument/2006/relationships/image" Target="../media/image34.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image" Target="../media/image31.jpeg"/><Relationship Id="rId4" Type="http://schemas.openxmlformats.org/officeDocument/2006/relationships/image" Target="../media/image34.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30326" custScaleY="146617"/>
      <dgm:spPr>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44680">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30326" custScaleY="146617"/>
      <dgm:spPr>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44680">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30326" custScaleY="146617"/>
      <dgm:spPr>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44680">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30326" custScaleY="146617"/>
      <dgm:spPr>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44680">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2"/>
        </a:solidFill>
        <a:ln>
          <a:solidFill>
            <a:schemeClr val="accent2"/>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1"/>
        </a:solidFill>
        <a:ln>
          <a:solidFill>
            <a:schemeClr val="accent1"/>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5"/>
        </a:solidFill>
        <a:ln>
          <a:solidFill>
            <a:schemeClr val="accent5"/>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3"/>
        </a:solidFill>
        <a:ln>
          <a:solidFill>
            <a:schemeClr val="accent3"/>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a:solidFill>
          <a:schemeClr val="accent4"/>
        </a:solidFill>
        <a:ln>
          <a:solidFill>
            <a:schemeClr val="accent4"/>
          </a:solidFill>
        </a:ln>
      </dgm:spPr>
      <dgm:t>
        <a:bodyPr/>
        <a:lstStyle/>
        <a:p>
          <a:r>
            <a:rPr lang="en-US"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94950" y="460948"/>
          <a:ext cx="2194559" cy="2468883"/>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62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624" y="3081438"/>
        <a:ext cx="2379213" cy="487349"/>
      </dsp:txXfrm>
    </dsp:sp>
    <dsp:sp modelId="{7D166BBB-55AF-452C-B9A0-94A1EE55FF4F}">
      <dsp:nvSpPr>
        <dsp:cNvPr id="0" name=""/>
        <dsp:cNvSpPr/>
      </dsp:nvSpPr>
      <dsp:spPr>
        <a:xfrm>
          <a:off x="262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2890526" y="460948"/>
          <a:ext cx="2194559" cy="2468883"/>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279819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798199" y="3081438"/>
        <a:ext cx="2379213" cy="487349"/>
      </dsp:txXfrm>
    </dsp:sp>
    <dsp:sp modelId="{1223E777-77CB-4A9A-BF21-12B513842696}">
      <dsp:nvSpPr>
        <dsp:cNvPr id="0" name=""/>
        <dsp:cNvSpPr/>
      </dsp:nvSpPr>
      <dsp:spPr>
        <a:xfrm>
          <a:off x="279819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5686101" y="460948"/>
          <a:ext cx="2194559" cy="2468883"/>
        </a:xfrm>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59377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5593774" y="3081438"/>
        <a:ext cx="2379213" cy="487349"/>
      </dsp:txXfrm>
    </dsp:sp>
    <dsp:sp modelId="{EE420F84-477D-4635-BEF8-66426E9A259D}">
      <dsp:nvSpPr>
        <dsp:cNvPr id="0" name=""/>
        <dsp:cNvSpPr/>
      </dsp:nvSpPr>
      <dsp:spPr>
        <a:xfrm>
          <a:off x="559377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8481676" y="460948"/>
          <a:ext cx="2194559" cy="2468883"/>
        </a:xfrm>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38934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8389349" y="3081438"/>
        <a:ext cx="2379213" cy="487349"/>
      </dsp:txXfrm>
    </dsp:sp>
    <dsp:sp modelId="{5A7600AF-A34B-4D03-B3D6-B3C760AE8E06}">
      <dsp:nvSpPr>
        <dsp:cNvPr id="0" name=""/>
        <dsp:cNvSpPr/>
      </dsp:nvSpPr>
      <dsp:spPr>
        <a:xfrm>
          <a:off x="838934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27466" y="2872740"/>
        <a:ext cx="1731473" cy="662940"/>
      </dsp:txXfrm>
    </dsp:sp>
    <dsp:sp modelId="{5E07F9E4-149C-4A89-848F-4ABDD305F0C5}">
      <dsp:nvSpPr>
        <dsp:cNvPr id="0" name=""/>
        <dsp:cNvSpPr/>
      </dsp:nvSpPr>
      <dsp:spPr>
        <a:xfrm>
          <a:off x="2126766"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26766" y="982941"/>
        <a:ext cx="1675110" cy="1790777"/>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087263" y="2872740"/>
        <a:ext cx="1731473" cy="662940"/>
      </dsp:txXfrm>
    </dsp:sp>
    <dsp:sp modelId="{FD7B29F2-0D66-4B4B-BC8A-82DA23575305}">
      <dsp:nvSpPr>
        <dsp:cNvPr id="0" name=""/>
        <dsp:cNvSpPr/>
      </dsp:nvSpPr>
      <dsp:spPr>
        <a:xfrm>
          <a:off x="4086563"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086563" y="982941"/>
        <a:ext cx="1675110" cy="1790777"/>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047059" y="2872740"/>
        <a:ext cx="1731473" cy="662940"/>
      </dsp:txXfrm>
    </dsp:sp>
    <dsp:sp modelId="{1F1B09A6-DA7E-41D1-B8A6-E3B6E775E5C1}">
      <dsp:nvSpPr>
        <dsp:cNvPr id="0" name=""/>
        <dsp:cNvSpPr/>
      </dsp:nvSpPr>
      <dsp:spPr>
        <a:xfrm>
          <a:off x="604636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 </a:t>
          </a:r>
          <a:endParaRPr lang="en-US" sz="1200" kern="1200" dirty="0"/>
        </a:p>
      </dsp:txBody>
      <dsp:txXfrm>
        <a:off x="6046360" y="982941"/>
        <a:ext cx="1675110" cy="1790777"/>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30.png>
</file>

<file path=ppt/media/image24.png>
</file>

<file path=ppt/media/image25.png>
</file>

<file path=ppt/media/image26.png>
</file>

<file path=ppt/media/image27.jpeg>
</file>

<file path=ppt/media/image28.png>
</file>

<file path=ppt/media/image29.jpeg>
</file>

<file path=ppt/media/image3.png>
</file>

<file path=ppt/media/image30.png>
</file>

<file path=ppt/media/image31.jpeg>
</file>

<file path=ppt/media/image32.jpeg>
</file>

<file path=ppt/media/image33.jpe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5/25/2022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5939589-3E79-4C82-AA4A-FE78234FAA59}" type="slidenum">
              <a:rPr lang="en-US" smtClean="0"/>
              <a:t>6</a:t>
            </a:fld>
            <a:endParaRPr lang="en-US" dirty="0"/>
          </a:p>
        </p:txBody>
      </p:sp>
    </p:spTree>
    <p:extLst>
      <p:ext uri="{BB962C8B-B14F-4D97-AF65-F5344CB8AC3E}">
        <p14:creationId xmlns:p14="http://schemas.microsoft.com/office/powerpoint/2010/main" val="3142756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7462557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251518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31587945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C74039-809D-4448-A3AE-C527333FD718}" type="datetimeFigureOut">
              <a:rPr lang="en-GB" smtClean="0"/>
              <a:t>25/05/2022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0941092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C74039-809D-4448-A3AE-C527333FD718}" type="datetimeFigureOut">
              <a:rPr lang="en-GB" smtClean="0"/>
              <a:t>25/05/2022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20587878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C74039-809D-4448-A3AE-C527333FD718}" type="datetimeFigureOut">
              <a:rPr lang="en-GB" smtClean="0"/>
              <a:t>25/05/2022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8259595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C74039-809D-4448-A3AE-C527333FD718}" type="datetimeFigureOut">
              <a:rPr lang="en-GB" smtClean="0"/>
              <a:t>25/05/2022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35086801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C74039-809D-4448-A3AE-C527333FD718}" type="datetimeFigureOut">
              <a:rPr lang="en-GB" smtClean="0"/>
              <a:t>25/05/2022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0377895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C74039-809D-4448-A3AE-C527333FD718}" type="datetimeFigureOut">
              <a:rPr lang="en-GB" smtClean="0"/>
              <a:t>25/05/2022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7211242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371286944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C74039-809D-4448-A3AE-C527333FD718}" type="datetimeFigureOut">
              <a:rPr lang="en-GB" smtClean="0"/>
              <a:t>25/05/2022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0FAC9-4380-4908-97F9-AE625344021C}" type="slidenum">
              <a:rPr lang="en-GB" smtClean="0"/>
              <a:t>‹#›</a:t>
            </a:fld>
            <a:endParaRPr lang="en-GB"/>
          </a:p>
        </p:txBody>
      </p:sp>
    </p:spTree>
    <p:extLst>
      <p:ext uri="{BB962C8B-B14F-4D97-AF65-F5344CB8AC3E}">
        <p14:creationId xmlns:p14="http://schemas.microsoft.com/office/powerpoint/2010/main" val="1532148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C74039-809D-4448-A3AE-C527333FD718}" type="datetimeFigureOut">
              <a:rPr lang="en-GB" smtClean="0"/>
              <a:t>25/05/2022</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90FAC9-4380-4908-97F9-AE625344021C}" type="slidenum">
              <a:rPr lang="en-GB" smtClean="0"/>
              <a:t>‹#›</a:t>
            </a:fld>
            <a:endParaRPr lang="en-GB"/>
          </a:p>
        </p:txBody>
      </p:sp>
    </p:spTree>
    <p:extLst>
      <p:ext uri="{BB962C8B-B14F-4D97-AF65-F5344CB8AC3E}">
        <p14:creationId xmlns:p14="http://schemas.microsoft.com/office/powerpoint/2010/main" val="3671099829"/>
      </p:ext>
    </p:extLst>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 Id="rId6" Type="http://schemas.openxmlformats.org/officeDocument/2006/relationships/image" Target="../media/image27.jpeg"/><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6.xml"/><Relationship Id="rId4" Type="http://schemas.openxmlformats.org/officeDocument/2006/relationships/image" Target="../media/image230.png"/></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2.xml"/><Relationship Id="rId4" Type="http://schemas.openxmlformats.org/officeDocument/2006/relationships/image" Target="../media/image37.png"/></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13.xml"/><Relationship Id="rId5" Type="http://schemas.openxmlformats.org/officeDocument/2006/relationships/image" Target="../media/image41.png"/><Relationship Id="rId4" Type="http://schemas.openxmlformats.org/officeDocument/2006/relationships/image" Target="../media/image4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Icon&#10;&#10;Description automatically generated">
            <a:extLst>
              <a:ext uri="{FF2B5EF4-FFF2-40B4-BE49-F238E27FC236}">
                <a16:creationId xmlns:a16="http://schemas.microsoft.com/office/drawing/2014/main" id="{C6A87E31-C169-40DC-8C94-6BD6F31BD5EA}"/>
              </a:ext>
            </a:extLst>
          </p:cNvPr>
          <p:cNvPicPr>
            <a:picLocks noChangeAspect="1"/>
          </p:cNvPicPr>
          <p:nvPr/>
        </p:nvPicPr>
        <p:blipFill rotWithShape="1">
          <a:blip r:embed="rId2">
            <a:clrChange>
              <a:clrFrom>
                <a:srgbClr val="00FF00"/>
              </a:clrFrom>
              <a:clrTo>
                <a:srgbClr val="00FF00">
                  <a:alpha val="0"/>
                </a:srgbClr>
              </a:clrTo>
            </a:clrChange>
            <a:duotone>
              <a:schemeClr val="accent4">
                <a:shade val="45000"/>
                <a:satMod val="135000"/>
              </a:schemeClr>
              <a:prstClr val="white"/>
            </a:duotone>
            <a:alphaModFix amt="50000"/>
          </a:blip>
          <a:srcRect l="608" r="60444"/>
          <a:stretch/>
        </p:blipFill>
        <p:spPr>
          <a:xfrm>
            <a:off x="9114131" y="4574616"/>
            <a:ext cx="1012001" cy="2420751"/>
          </a:xfrm>
          <a:prstGeom prst="rect">
            <a:avLst/>
          </a:prstGeom>
        </p:spPr>
      </p:pic>
      <p:pic>
        <p:nvPicPr>
          <p:cNvPr id="21" name="Picture 20" descr="A picture containing icon&#10;&#10;Description automatically generated">
            <a:extLst>
              <a:ext uri="{FF2B5EF4-FFF2-40B4-BE49-F238E27FC236}">
                <a16:creationId xmlns:a16="http://schemas.microsoft.com/office/drawing/2014/main" id="{EC5EE7DC-73F4-44BA-918A-B4A0D5974E7D}"/>
              </a:ext>
            </a:extLst>
          </p:cNvPr>
          <p:cNvPicPr>
            <a:picLocks noChangeAspect="1"/>
          </p:cNvPicPr>
          <p:nvPr/>
        </p:nvPicPr>
        <p:blipFill>
          <a:blip r:embed="rId3">
            <a:clrChange>
              <a:clrFrom>
                <a:srgbClr val="00FF00"/>
              </a:clrFrom>
              <a:clrTo>
                <a:srgbClr val="00FF00">
                  <a:alpha val="0"/>
                </a:srgbClr>
              </a:clrTo>
            </a:clrChange>
            <a:duotone>
              <a:schemeClr val="accent3">
                <a:shade val="45000"/>
                <a:satMod val="135000"/>
              </a:schemeClr>
              <a:prstClr val="white"/>
            </a:duotone>
            <a:alphaModFix amt="20000"/>
          </a:blip>
          <a:stretch>
            <a:fillRect/>
          </a:stretch>
        </p:blipFill>
        <p:spPr>
          <a:xfrm>
            <a:off x="5822458" y="5358058"/>
            <a:ext cx="2795324" cy="2059311"/>
          </a:xfrm>
          <a:prstGeom prst="rect">
            <a:avLst/>
          </a:prstGeom>
        </p:spPr>
      </p:pic>
      <p:pic>
        <p:nvPicPr>
          <p:cNvPr id="19" name="Picture 18" descr="Shape&#10;&#10;Description automatically generated with medium confidence">
            <a:extLst>
              <a:ext uri="{FF2B5EF4-FFF2-40B4-BE49-F238E27FC236}">
                <a16:creationId xmlns:a16="http://schemas.microsoft.com/office/drawing/2014/main" id="{FE87DAB2-8BA6-4D0D-91DC-5B101CA1D4F8}"/>
              </a:ext>
            </a:extLst>
          </p:cNvPr>
          <p:cNvPicPr>
            <a:picLocks noChangeAspect="1"/>
          </p:cNvPicPr>
          <p:nvPr/>
        </p:nvPicPr>
        <p:blipFill>
          <a:blip r:embed="rId4">
            <a:clrChange>
              <a:clrFrom>
                <a:srgbClr val="00FF00"/>
              </a:clrFrom>
              <a:clrTo>
                <a:srgbClr val="00FF00">
                  <a:alpha val="0"/>
                </a:srgbClr>
              </a:clrTo>
            </a:clrChange>
            <a:duotone>
              <a:schemeClr val="accent3">
                <a:shade val="45000"/>
                <a:satMod val="135000"/>
              </a:schemeClr>
              <a:prstClr val="white"/>
            </a:duotone>
            <a:alphaModFix amt="35000"/>
          </a:blip>
          <a:stretch>
            <a:fillRect/>
          </a:stretch>
        </p:blipFill>
        <p:spPr>
          <a:xfrm>
            <a:off x="5554640" y="3373253"/>
            <a:ext cx="1602784" cy="1663061"/>
          </a:xfrm>
          <a:prstGeom prst="rect">
            <a:avLst/>
          </a:prstGeom>
        </p:spPr>
      </p:pic>
      <p:pic>
        <p:nvPicPr>
          <p:cNvPr id="12" name="Picture 11" descr="Icon&#10;&#10;Description automatically generated">
            <a:extLst>
              <a:ext uri="{FF2B5EF4-FFF2-40B4-BE49-F238E27FC236}">
                <a16:creationId xmlns:a16="http://schemas.microsoft.com/office/drawing/2014/main" id="{F50E823B-58B6-4DFC-A244-14B8FEB5404E}"/>
              </a:ext>
            </a:extLst>
          </p:cNvPr>
          <p:cNvPicPr>
            <a:picLocks noChangeAspect="1"/>
          </p:cNvPicPr>
          <p:nvPr/>
        </p:nvPicPr>
        <p:blipFill>
          <a:blip r:embed="rId5">
            <a:clrChange>
              <a:clrFrom>
                <a:srgbClr val="00FF00"/>
              </a:clrFrom>
              <a:clrTo>
                <a:srgbClr val="00FF00">
                  <a:alpha val="0"/>
                </a:srgbClr>
              </a:clrTo>
            </a:clrChange>
            <a:duotone>
              <a:schemeClr val="accent4">
                <a:shade val="45000"/>
                <a:satMod val="135000"/>
              </a:schemeClr>
              <a:prstClr val="white"/>
            </a:duotone>
            <a:alphaModFix amt="35000"/>
          </a:blip>
          <a:stretch>
            <a:fillRect/>
          </a:stretch>
        </p:blipFill>
        <p:spPr>
          <a:xfrm>
            <a:off x="3256254" y="4040678"/>
            <a:ext cx="2839746" cy="2954689"/>
          </a:xfrm>
          <a:prstGeom prst="rect">
            <a:avLst/>
          </a:prstGeom>
        </p:spPr>
      </p:pic>
      <p:pic>
        <p:nvPicPr>
          <p:cNvPr id="11" name="Picture 10" descr="Icon&#10;&#10;Description automatically generated">
            <a:extLst>
              <a:ext uri="{FF2B5EF4-FFF2-40B4-BE49-F238E27FC236}">
                <a16:creationId xmlns:a16="http://schemas.microsoft.com/office/drawing/2014/main" id="{21FB38A6-7C11-4471-9DFA-C3142762049B}"/>
              </a:ext>
            </a:extLst>
          </p:cNvPr>
          <p:cNvPicPr>
            <a:picLocks noChangeAspect="1"/>
          </p:cNvPicPr>
          <p:nvPr/>
        </p:nvPicPr>
        <p:blipFill>
          <a:blip r:embed="rId5">
            <a:clrChange>
              <a:clrFrom>
                <a:srgbClr val="00FF00"/>
              </a:clrFrom>
              <a:clrTo>
                <a:srgbClr val="00FF00">
                  <a:alpha val="0"/>
                </a:srgbClr>
              </a:clrTo>
            </a:clrChange>
            <a:duotone>
              <a:schemeClr val="accent3">
                <a:shade val="45000"/>
                <a:satMod val="135000"/>
              </a:schemeClr>
              <a:prstClr val="white"/>
            </a:duotone>
            <a:alphaModFix amt="50000"/>
          </a:blip>
          <a:stretch>
            <a:fillRect/>
          </a:stretch>
        </p:blipFill>
        <p:spPr>
          <a:xfrm>
            <a:off x="2144200" y="4609203"/>
            <a:ext cx="922288" cy="959619"/>
          </a:xfrm>
          <a:prstGeom prst="rect">
            <a:avLst/>
          </a:prstGeom>
        </p:spPr>
      </p:pic>
      <p:pic>
        <p:nvPicPr>
          <p:cNvPr id="9" name="Picture 8" descr="Icon&#10;&#10;Description automatically generated">
            <a:extLst>
              <a:ext uri="{FF2B5EF4-FFF2-40B4-BE49-F238E27FC236}">
                <a16:creationId xmlns:a16="http://schemas.microsoft.com/office/drawing/2014/main" id="{04CFC10A-0358-45FC-9704-E8C2C44C5AC9}"/>
              </a:ext>
            </a:extLst>
          </p:cNvPr>
          <p:cNvPicPr>
            <a:picLocks noChangeAspect="1"/>
          </p:cNvPicPr>
          <p:nvPr/>
        </p:nvPicPr>
        <p:blipFill rotWithShape="1">
          <a:blip r:embed="rId5">
            <a:clrChange>
              <a:clrFrom>
                <a:srgbClr val="00FF00"/>
              </a:clrFrom>
              <a:clrTo>
                <a:srgbClr val="00FF00">
                  <a:alpha val="0"/>
                </a:srgbClr>
              </a:clrTo>
            </a:clrChange>
            <a:alphaModFix amt="35000"/>
            <a:duotone>
              <a:schemeClr val="accent1">
                <a:shade val="45000"/>
                <a:satMod val="135000"/>
              </a:schemeClr>
              <a:prstClr val="white"/>
            </a:duotone>
          </a:blip>
          <a:srcRect l="8352" t="10900" r="9321" b="10099"/>
          <a:stretch/>
        </p:blipFill>
        <p:spPr>
          <a:xfrm>
            <a:off x="-313162" y="-1173923"/>
            <a:ext cx="5384800" cy="5376333"/>
          </a:xfrm>
          <a:prstGeom prst="ellipse">
            <a:avLst/>
          </a:prstGeom>
        </p:spPr>
      </p:pic>
      <p:pic>
        <p:nvPicPr>
          <p:cNvPr id="7" name="Picture 6" descr="A close-up of a tire&#10;&#10;Description automatically generated with medium confidence">
            <a:extLst>
              <a:ext uri="{FF2B5EF4-FFF2-40B4-BE49-F238E27FC236}">
                <a16:creationId xmlns:a16="http://schemas.microsoft.com/office/drawing/2014/main" id="{E1BDB26F-03B1-474A-9A8E-03BD792DEA85}"/>
              </a:ext>
            </a:extLst>
          </p:cNvPr>
          <p:cNvPicPr>
            <a:picLocks noChangeAspect="1"/>
          </p:cNvPicPr>
          <p:nvPr/>
        </p:nvPicPr>
        <p:blipFill>
          <a:blip r:embed="rId6">
            <a:duotone>
              <a:schemeClr val="accent3">
                <a:shade val="45000"/>
                <a:satMod val="135000"/>
              </a:schemeClr>
              <a:prstClr val="white"/>
            </a:duotone>
            <a:alphaModFix amt="50000"/>
          </a:blip>
          <a:stretch>
            <a:fillRect/>
          </a:stretch>
        </p:blipFill>
        <p:spPr>
          <a:xfrm>
            <a:off x="6096000" y="66025"/>
            <a:ext cx="6822017" cy="4815953"/>
          </a:xfrm>
          <a:prstGeom prst="rect">
            <a:avLst/>
          </a:prstGeom>
        </p:spPr>
      </p:pic>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238124" y="653491"/>
            <a:ext cx="6181727" cy="5551018"/>
          </a:xfrm>
        </p:spPr>
        <p:txBody>
          <a:bodyPr>
            <a:normAutofit fontScale="90000"/>
          </a:bodyPr>
          <a:lstStyle/>
          <a:p>
            <a:pPr algn="r"/>
            <a:r>
              <a:rPr lang="en-GB" sz="5400" spc="400" dirty="0">
                <a:solidFill>
                  <a:schemeClr val="bg1"/>
                </a:solidFill>
              </a:rPr>
              <a:t>Utilising</a:t>
            </a:r>
            <a:r>
              <a:rPr lang="en-US" sz="5400" spc="400" dirty="0">
                <a:solidFill>
                  <a:schemeClr val="bg1"/>
                </a:solidFill>
              </a:rPr>
              <a:t> ray marching and signed- distance functions to render a scene of primitives</a:t>
            </a:r>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a:xfrm>
            <a:off x="6419850" y="4919091"/>
            <a:ext cx="5534026" cy="1197864"/>
          </a:xfrm>
        </p:spPr>
        <p:txBody>
          <a:bodyPr>
            <a:normAutofit/>
          </a:bodyPr>
          <a:lstStyle/>
          <a:p>
            <a:pPr algn="l">
              <a:spcBef>
                <a:spcPts val="0"/>
              </a:spcBef>
            </a:pPr>
            <a:r>
              <a:rPr lang="en-US" b="1" dirty="0"/>
              <a:t>Anthony Sturdy</a:t>
            </a:r>
          </a:p>
          <a:p>
            <a:pPr algn="l">
              <a:spcBef>
                <a:spcPts val="0"/>
              </a:spcBef>
            </a:pPr>
            <a:r>
              <a:rPr lang="en-US" b="1" dirty="0"/>
              <a:t>18015368</a:t>
            </a:r>
          </a:p>
          <a:p>
            <a:pPr algn="l">
              <a:spcBef>
                <a:spcPts val="0"/>
              </a:spcBef>
            </a:pPr>
            <a:r>
              <a:rPr lang="en-US" b="1" dirty="0"/>
              <a:t>BSc (Hons) Computer Games Programming</a:t>
            </a:r>
          </a:p>
          <a:p>
            <a:pPr algn="l">
              <a:spcBef>
                <a:spcPts val="0"/>
              </a:spcBef>
            </a:pPr>
            <a:r>
              <a:rPr lang="en-US" b="1" dirty="0"/>
              <a:t>Dr. David White &amp; Craig Weightman</a:t>
            </a:r>
          </a:p>
        </p:txBody>
      </p:sp>
      <p:pic>
        <p:nvPicPr>
          <p:cNvPr id="14" name="Picture 13" descr="A picture containing text, businesscard, stationary, envelope&#10;&#10;Description automatically generated">
            <a:extLst>
              <a:ext uri="{FF2B5EF4-FFF2-40B4-BE49-F238E27FC236}">
                <a16:creationId xmlns:a16="http://schemas.microsoft.com/office/drawing/2014/main" id="{AC1A2AE1-DD15-4562-A797-302C6F487180}"/>
              </a:ext>
            </a:extLst>
          </p:cNvPr>
          <p:cNvPicPr>
            <a:picLocks noChangeAspect="1"/>
          </p:cNvPicPr>
          <p:nvPr/>
        </p:nvPicPr>
        <p:blipFill>
          <a:blip r:embed="rId7">
            <a:clrChange>
              <a:clrFrom>
                <a:srgbClr val="00FF00"/>
              </a:clrFrom>
              <a:clrTo>
                <a:srgbClr val="00FF00">
                  <a:alpha val="0"/>
                </a:srgbClr>
              </a:clrTo>
            </a:clrChange>
            <a:alphaModFix amt="35000"/>
            <a:duotone>
              <a:schemeClr val="accent5">
                <a:shade val="45000"/>
                <a:satMod val="135000"/>
              </a:schemeClr>
              <a:prstClr val="white"/>
            </a:duotone>
          </a:blip>
          <a:stretch>
            <a:fillRect/>
          </a:stretch>
        </p:blipFill>
        <p:spPr>
          <a:xfrm>
            <a:off x="-124681" y="4624412"/>
            <a:ext cx="2414930" cy="2524507"/>
          </a:xfrm>
          <a:prstGeom prst="rect">
            <a:avLst/>
          </a:prstGeom>
        </p:spPr>
      </p:pic>
      <p:pic>
        <p:nvPicPr>
          <p:cNvPr id="17" name="Picture 16" descr="Icon&#10;&#10;Description automatically generated">
            <a:extLst>
              <a:ext uri="{FF2B5EF4-FFF2-40B4-BE49-F238E27FC236}">
                <a16:creationId xmlns:a16="http://schemas.microsoft.com/office/drawing/2014/main" id="{0BE004AF-EF2B-4513-BD67-F2AED7428970}"/>
              </a:ext>
            </a:extLst>
          </p:cNvPr>
          <p:cNvPicPr>
            <a:picLocks noChangeAspect="1"/>
          </p:cNvPicPr>
          <p:nvPr/>
        </p:nvPicPr>
        <p:blipFill rotWithShape="1">
          <a:blip r:embed="rId2">
            <a:clrChange>
              <a:clrFrom>
                <a:srgbClr val="00FF00"/>
              </a:clrFrom>
              <a:clrTo>
                <a:srgbClr val="00FF00">
                  <a:alpha val="0"/>
                </a:srgbClr>
              </a:clrTo>
            </a:clrChange>
            <a:duotone>
              <a:schemeClr val="accent4">
                <a:shade val="45000"/>
                <a:satMod val="135000"/>
              </a:schemeClr>
              <a:prstClr val="white"/>
            </a:duotone>
            <a:alphaModFix amt="50000"/>
          </a:blip>
          <a:srcRect l="39557"/>
          <a:stretch/>
        </p:blipFill>
        <p:spPr>
          <a:xfrm>
            <a:off x="10126133" y="4578637"/>
            <a:ext cx="1570502" cy="2420751"/>
          </a:xfrm>
          <a:prstGeom prst="rect">
            <a:avLst/>
          </a:prstGeom>
        </p:spPr>
      </p:pic>
    </p:spTree>
    <p:extLst>
      <p:ext uri="{BB962C8B-B14F-4D97-AF65-F5344CB8AC3E}">
        <p14:creationId xmlns:p14="http://schemas.microsoft.com/office/powerpoint/2010/main" val="114769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nodeType="withEffect">
                                  <p:stCondLst>
                                    <p:cond delay="0"/>
                                  </p:stCondLst>
                                  <p:childTnLst>
                                    <p:animMotion origin="layout" path="M -2.08333E-6 -3.33333E-6 L 0.00287 0.03357 " pathEditMode="relative" rAng="0" ptsTypes="AA">
                                      <p:cBhvr>
                                        <p:cTn id="6" dur="4000" fill="hold"/>
                                        <p:tgtEl>
                                          <p:spTgt spid="14"/>
                                        </p:tgtEl>
                                        <p:attrNameLst>
                                          <p:attrName>ppt_x</p:attrName>
                                          <p:attrName>ppt_y</p:attrName>
                                        </p:attrNameLst>
                                      </p:cBhvr>
                                      <p:rCtr x="143" y="1667"/>
                                    </p:animMotion>
                                  </p:childTnLst>
                                </p:cTn>
                              </p:par>
                              <p:par>
                                <p:cTn id="7" presetID="1" presetClass="path" presetSubtype="0" repeatCount="indefinite" fill="hold" nodeType="withEffect">
                                  <p:stCondLst>
                                    <p:cond delay="0"/>
                                  </p:stCondLst>
                                  <p:childTnLst>
                                    <p:animMotion origin="layout" path="M -0.00586 -0.06319 C 0.0017 -0.06203 0.01107 -0.05578 0.01459 -0.01296 C 0.01393 0.0051 0.01328 0.025 -0.0069 0.02292 C -0.02604 0.02292 -0.03034 0.0088 -0.03073 -0.0199 C -0.03073 -0.04629 -0.01341 -0.06435 -0.00586 -0.06319 Z " pathEditMode="relative" rAng="0" ptsTypes="AAAAA">
                                      <p:cBhvr>
                                        <p:cTn id="8" dur="30000" fill="hold"/>
                                        <p:tgtEl>
                                          <p:spTgt spid="9"/>
                                        </p:tgtEl>
                                        <p:attrNameLst>
                                          <p:attrName>ppt_x</p:attrName>
                                          <p:attrName>ppt_y</p:attrName>
                                        </p:attrNameLst>
                                      </p:cBhvr>
                                      <p:rCtr x="-221" y="4282"/>
                                    </p:animMotion>
                                  </p:childTnLst>
                                </p:cTn>
                              </p:par>
                              <p:par>
                                <p:cTn id="9" presetID="42" presetClass="path" presetSubtype="0" repeatCount="indefinite" accel="50000" decel="50000" autoRev="1" fill="hold" nodeType="withEffect">
                                  <p:stCondLst>
                                    <p:cond delay="0"/>
                                  </p:stCondLst>
                                  <p:childTnLst>
                                    <p:animMotion origin="layout" path="M -3.54167E-6 3.7037E-7 L 0.00925 0.03056 " pathEditMode="relative" rAng="0" ptsTypes="AA">
                                      <p:cBhvr>
                                        <p:cTn id="10" dur="5000" fill="hold"/>
                                        <p:tgtEl>
                                          <p:spTgt spid="12"/>
                                        </p:tgtEl>
                                        <p:attrNameLst>
                                          <p:attrName>ppt_x</p:attrName>
                                          <p:attrName>ppt_y</p:attrName>
                                        </p:attrNameLst>
                                      </p:cBhvr>
                                      <p:rCtr x="456" y="1528"/>
                                    </p:animMotion>
                                  </p:childTnLst>
                                </p:cTn>
                              </p:par>
                              <p:par>
                                <p:cTn id="11" presetID="6" presetClass="emph" presetSubtype="0" repeatCount="indefinite" accel="40000" decel="40000" autoRev="1" fill="hold" nodeType="withEffect">
                                  <p:stCondLst>
                                    <p:cond delay="0"/>
                                  </p:stCondLst>
                                  <p:childTnLst>
                                    <p:animScale>
                                      <p:cBhvr>
                                        <p:cTn id="12" dur="5000" fill="hold"/>
                                        <p:tgtEl>
                                          <p:spTgt spid="11"/>
                                        </p:tgtEl>
                                      </p:cBhvr>
                                      <p:by x="125000" y="125000"/>
                                    </p:animScale>
                                  </p:childTnLst>
                                </p:cTn>
                              </p:par>
                              <p:par>
                                <p:cTn id="13" presetID="8" presetClass="emph" presetSubtype="0" repeatCount="indefinite" accel="50000" decel="50000" autoRev="1" fill="hold" nodeType="withEffect">
                                  <p:stCondLst>
                                    <p:cond delay="0"/>
                                  </p:stCondLst>
                                  <p:childTnLst>
                                    <p:animRot by="900000">
                                      <p:cBhvr>
                                        <p:cTn id="14" dur="10000" fill="hold"/>
                                        <p:tgtEl>
                                          <p:spTgt spid="19"/>
                                        </p:tgtEl>
                                        <p:attrNameLst>
                                          <p:attrName>r</p:attrName>
                                        </p:attrNameLst>
                                      </p:cBhvr>
                                    </p:animRot>
                                  </p:childTnLst>
                                </p:cTn>
                              </p:par>
                              <p:par>
                                <p:cTn id="15" presetID="63" presetClass="path" presetSubtype="0" repeatCount="indefinite" accel="50000" decel="50000" autoRev="1" fill="hold" nodeType="withEffect">
                                  <p:stCondLst>
                                    <p:cond delay="0"/>
                                  </p:stCondLst>
                                  <p:childTnLst>
                                    <p:animMotion origin="layout" path="M -1.875E-6 -1.48148E-6 L 0.0224 0.01273 " pathEditMode="relative" rAng="0" ptsTypes="AA">
                                      <p:cBhvr>
                                        <p:cTn id="16" dur="10000" fill="hold"/>
                                        <p:tgtEl>
                                          <p:spTgt spid="17"/>
                                        </p:tgtEl>
                                        <p:attrNameLst>
                                          <p:attrName>ppt_x</p:attrName>
                                          <p:attrName>ppt_y</p:attrName>
                                        </p:attrNameLst>
                                      </p:cBhvr>
                                      <p:rCtr x="1120" y="625"/>
                                    </p:animMotion>
                                  </p:childTnLst>
                                </p:cTn>
                              </p:par>
                              <p:par>
                                <p:cTn id="17" presetID="63" presetClass="path" presetSubtype="0" repeatCount="indefinite" accel="50000" decel="50000" autoRev="1" fill="hold" nodeType="withEffect">
                                  <p:stCondLst>
                                    <p:cond delay="0"/>
                                  </p:stCondLst>
                                  <p:childTnLst>
                                    <p:animMotion origin="layout" path="M -2.5E-6 1.48148E-6 L 0.0224 0.01273 " pathEditMode="relative" rAng="0" ptsTypes="AA">
                                      <p:cBhvr>
                                        <p:cTn id="18" dur="10000" fill="hold"/>
                                        <p:tgtEl>
                                          <p:spTgt spid="13"/>
                                        </p:tgtEl>
                                        <p:attrNameLst>
                                          <p:attrName>ppt_x</p:attrName>
                                          <p:attrName>ppt_y</p:attrName>
                                        </p:attrNameLst>
                                      </p:cBhvr>
                                      <p:rCtr x="1120" y="625"/>
                                    </p:animMotion>
                                  </p:childTnLst>
                                </p:cTn>
                              </p:par>
                              <p:par>
                                <p:cTn id="19" presetID="26" presetClass="path" presetSubtype="0" repeatCount="indefinite" fill="hold" nodeType="withEffect">
                                  <p:stCondLst>
                                    <p:cond delay="0"/>
                                  </p:stCondLst>
                                  <p:childTnLst>
                                    <p:animMotion origin="layout" path="M 2.5E-6 0 C 2.5E-6 0.00903 0.00638 0.01644 0.01432 0.01644 C 0.02357 0.01644 0.02695 0.0081 0.02838 0.00324 L 0.02982 -0.00347 C 0.03125 -0.00833 0.03489 -0.01644 0.04544 -0.01644 C 0.05208 -0.01644 0.05989 -0.00926 0.05989 0 C 0.05989 0.00903 0.05208 0.01644 0.04544 0.01644 C 0.03489 0.01644 0.03125 0.0081 0.02982 0.00324 L 0.02838 -0.00347 C 0.02695 -0.00833 0.02357 -0.01644 0.01432 -0.01644 C 0.00638 -0.01644 2.5E-6 -0.00926 2.5E-6 0 Z " pathEditMode="relative" rAng="0" ptsTypes="AAAAAAAAAAA">
                                      <p:cBhvr>
                                        <p:cTn id="20" dur="25000" fill="hold"/>
                                        <p:tgtEl>
                                          <p:spTgt spid="21"/>
                                        </p:tgtEl>
                                        <p:attrNameLst>
                                          <p:attrName>ppt_x</p:attrName>
                                          <p:attrName>ppt_y</p:attrName>
                                        </p:attrNameLst>
                                      </p:cBhvr>
                                      <p:rCtr x="299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rapezoid 7">
            <a:extLst>
              <a:ext uri="{FF2B5EF4-FFF2-40B4-BE49-F238E27FC236}">
                <a16:creationId xmlns:a16="http://schemas.microsoft.com/office/drawing/2014/main" id="{6CBD37B0-02AB-4875-B551-33EAFFD50274}"/>
              </a:ext>
            </a:extLst>
          </p:cNvPr>
          <p:cNvSpPr/>
          <p:nvPr/>
        </p:nvSpPr>
        <p:spPr>
          <a:xfrm rot="18272055">
            <a:off x="1965325" y="2055284"/>
            <a:ext cx="254000" cy="258233"/>
          </a:xfrm>
          <a:prstGeom prst="trapezoi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8138A8A1-9264-474A-ABD8-BEEC5DAE116E}"/>
              </a:ext>
            </a:extLst>
          </p:cNvPr>
          <p:cNvCxnSpPr>
            <a:stCxn id="8" idx="2"/>
          </p:cNvCxnSpPr>
          <p:nvPr/>
        </p:nvCxnSpPr>
        <p:spPr>
          <a:xfrm>
            <a:off x="2198690" y="2257596"/>
            <a:ext cx="3372377" cy="2416003"/>
          </a:xfrm>
          <a:prstGeom prst="line">
            <a:avLst/>
          </a:prstGeom>
        </p:spPr>
        <p:style>
          <a:lnRef idx="3">
            <a:schemeClr val="accent2"/>
          </a:lnRef>
          <a:fillRef idx="0">
            <a:schemeClr val="accent2"/>
          </a:fillRef>
          <a:effectRef idx="2">
            <a:schemeClr val="accent2"/>
          </a:effectRef>
          <a:fontRef idx="minor">
            <a:schemeClr val="tx1"/>
          </a:fontRef>
        </p:style>
      </p:cxnSp>
      <p:sp>
        <p:nvSpPr>
          <p:cNvPr id="11" name="Circle: Hollow 10">
            <a:extLst>
              <a:ext uri="{FF2B5EF4-FFF2-40B4-BE49-F238E27FC236}">
                <a16:creationId xmlns:a16="http://schemas.microsoft.com/office/drawing/2014/main" id="{905385BE-FC63-4809-B101-5340374F95CF}"/>
              </a:ext>
            </a:extLst>
          </p:cNvPr>
          <p:cNvSpPr/>
          <p:nvPr/>
        </p:nvSpPr>
        <p:spPr>
          <a:xfrm>
            <a:off x="19940" y="78846"/>
            <a:ext cx="4357500" cy="4357500"/>
          </a:xfrm>
          <a:prstGeom prst="donut">
            <a:avLst>
              <a:gd name="adj" fmla="val 49836"/>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Circle: Hollow 11">
            <a:extLst>
              <a:ext uri="{FF2B5EF4-FFF2-40B4-BE49-F238E27FC236}">
                <a16:creationId xmlns:a16="http://schemas.microsoft.com/office/drawing/2014/main" id="{9F161C05-E2D1-4D63-B4B0-6C933FA6DD10}"/>
              </a:ext>
            </a:extLst>
          </p:cNvPr>
          <p:cNvSpPr/>
          <p:nvPr/>
        </p:nvSpPr>
        <p:spPr>
          <a:xfrm>
            <a:off x="3015554" y="2575986"/>
            <a:ext cx="1902695" cy="1902695"/>
          </a:xfrm>
          <a:prstGeom prst="donut">
            <a:avLst>
              <a:gd name="adj" fmla="val 49422"/>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Circle: Hollow 12">
            <a:extLst>
              <a:ext uri="{FF2B5EF4-FFF2-40B4-BE49-F238E27FC236}">
                <a16:creationId xmlns:a16="http://schemas.microsoft.com/office/drawing/2014/main" id="{00C3FA68-CBB6-43F0-8AC1-8082C95391BA}"/>
              </a:ext>
            </a:extLst>
          </p:cNvPr>
          <p:cNvSpPr/>
          <p:nvPr/>
        </p:nvSpPr>
        <p:spPr>
          <a:xfrm>
            <a:off x="4152900" y="3496239"/>
            <a:ext cx="1169740" cy="1169740"/>
          </a:xfrm>
          <a:prstGeom prst="donut">
            <a:avLst>
              <a:gd name="adj" fmla="val 49159"/>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Circle: Hollow 13">
            <a:extLst>
              <a:ext uri="{FF2B5EF4-FFF2-40B4-BE49-F238E27FC236}">
                <a16:creationId xmlns:a16="http://schemas.microsoft.com/office/drawing/2014/main" id="{A8BC7503-68BD-418A-8979-DAD2BA54F456}"/>
              </a:ext>
            </a:extLst>
          </p:cNvPr>
          <p:cNvSpPr/>
          <p:nvPr/>
        </p:nvSpPr>
        <p:spPr>
          <a:xfrm>
            <a:off x="4958763" y="4169440"/>
            <a:ext cx="501619" cy="501619"/>
          </a:xfrm>
          <a:prstGeom prst="donut">
            <a:avLst>
              <a:gd name="adj" fmla="val 48058"/>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Circle: Hollow 14">
            <a:extLst>
              <a:ext uri="{FF2B5EF4-FFF2-40B4-BE49-F238E27FC236}">
                <a16:creationId xmlns:a16="http://schemas.microsoft.com/office/drawing/2014/main" id="{A329AEBB-9A46-47AC-82CB-DD54F34B2E83}"/>
              </a:ext>
            </a:extLst>
          </p:cNvPr>
          <p:cNvSpPr/>
          <p:nvPr/>
        </p:nvSpPr>
        <p:spPr>
          <a:xfrm>
            <a:off x="5311008" y="4454181"/>
            <a:ext cx="215449" cy="215449"/>
          </a:xfrm>
          <a:prstGeom prst="donut">
            <a:avLst>
              <a:gd name="adj" fmla="val 46758"/>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Circle: Hollow 15">
            <a:extLst>
              <a:ext uri="{FF2B5EF4-FFF2-40B4-BE49-F238E27FC236}">
                <a16:creationId xmlns:a16="http://schemas.microsoft.com/office/drawing/2014/main" id="{7EF8C92A-7AFF-4A03-967B-0C5601F18D9D}"/>
              </a:ext>
            </a:extLst>
          </p:cNvPr>
          <p:cNvSpPr/>
          <p:nvPr/>
        </p:nvSpPr>
        <p:spPr>
          <a:xfrm>
            <a:off x="5463342" y="4570636"/>
            <a:ext cx="100105" cy="100105"/>
          </a:xfrm>
          <a:prstGeom prst="donut">
            <a:avLst>
              <a:gd name="adj" fmla="val 46758"/>
            </a:avLst>
          </a:prstGeom>
          <a:solidFill>
            <a:srgbClr val="814DFF">
              <a:alpha val="50000"/>
            </a:srgbClr>
          </a:solidFill>
          <a:ln w="12700">
            <a:solidFill>
              <a:schemeClr val="accent2">
                <a:lumMod val="60000"/>
                <a:lumOff val="40000"/>
              </a:schemeClr>
            </a:solid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Oval 6">
            <a:extLst>
              <a:ext uri="{FF2B5EF4-FFF2-40B4-BE49-F238E27FC236}">
                <a16:creationId xmlns:a16="http://schemas.microsoft.com/office/drawing/2014/main" id="{9AEC53E7-00F4-4631-B8D8-37DDF0A4C959}"/>
              </a:ext>
            </a:extLst>
          </p:cNvPr>
          <p:cNvSpPr/>
          <p:nvPr/>
        </p:nvSpPr>
        <p:spPr>
          <a:xfrm>
            <a:off x="4368800" y="1282701"/>
            <a:ext cx="1828799" cy="1828799"/>
          </a:xfrm>
          <a:prstGeom prst="ellipse">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Top Corners Snipped 5">
            <a:extLst>
              <a:ext uri="{FF2B5EF4-FFF2-40B4-BE49-F238E27FC236}">
                <a16:creationId xmlns:a16="http://schemas.microsoft.com/office/drawing/2014/main" id="{9CD5B1CD-AD54-40AA-A695-3F5A88933E2E}"/>
              </a:ext>
            </a:extLst>
          </p:cNvPr>
          <p:cNvSpPr/>
          <p:nvPr/>
        </p:nvSpPr>
        <p:spPr>
          <a:xfrm>
            <a:off x="5664199" y="3763433"/>
            <a:ext cx="4207933" cy="1820333"/>
          </a:xfrm>
          <a:prstGeom prst="snip2SameRect">
            <a:avLst>
              <a:gd name="adj1" fmla="val 50000"/>
              <a:gd name="adj2" fmla="val 0"/>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D8CFE950-2A44-4A69-8843-BFA8CB57613F}"/>
              </a:ext>
            </a:extLst>
          </p:cNvPr>
          <p:cNvSpPr/>
          <p:nvPr/>
        </p:nvSpPr>
        <p:spPr>
          <a:xfrm>
            <a:off x="1238250" y="4673600"/>
            <a:ext cx="9715500" cy="1102783"/>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3A9557D3-C0CA-4374-B7FD-063543380A1E}"/>
              </a:ext>
            </a:extLst>
          </p:cNvPr>
          <p:cNvSpPr/>
          <p:nvPr/>
        </p:nvSpPr>
        <p:spPr>
          <a:xfrm>
            <a:off x="160866" y="71225"/>
            <a:ext cx="4512733" cy="101039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991548FC-A8BD-4CD9-8F1D-1E030D97F7F2}"/>
              </a:ext>
            </a:extLst>
          </p:cNvPr>
          <p:cNvSpPr/>
          <p:nvPr/>
        </p:nvSpPr>
        <p:spPr>
          <a:xfrm>
            <a:off x="0" y="558800"/>
            <a:ext cx="1238250" cy="521758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C5AAB582-FFBE-484B-A464-2479C3364426}"/>
              </a:ext>
            </a:extLst>
          </p:cNvPr>
          <p:cNvSpPr/>
          <p:nvPr/>
        </p:nvSpPr>
        <p:spPr>
          <a:xfrm>
            <a:off x="1238250" y="1081617"/>
            <a:ext cx="9715500" cy="4694766"/>
          </a:xfrm>
          <a:prstGeom prst="rect">
            <a:avLst/>
          </a:prstGeom>
          <a:noFill/>
          <a:ln w="2857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125189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25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32"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circle(out)">
                                      <p:cBhvr>
                                        <p:cTn id="12" dur="250"/>
                                        <p:tgtEl>
                                          <p:spTgt spid="11"/>
                                        </p:tgtEl>
                                      </p:cBhvr>
                                    </p:animEffect>
                                  </p:childTnLst>
                                </p:cTn>
                              </p:par>
                            </p:childTnLst>
                          </p:cTn>
                        </p:par>
                        <p:par>
                          <p:cTn id="13" fill="hold">
                            <p:stCondLst>
                              <p:cond delay="250"/>
                            </p:stCondLst>
                            <p:childTnLst>
                              <p:par>
                                <p:cTn id="14" presetID="53" presetClass="entr" presetSubtype="16"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p:cTn id="16" dur="250" fill="hold"/>
                                        <p:tgtEl>
                                          <p:spTgt spid="12"/>
                                        </p:tgtEl>
                                        <p:attrNameLst>
                                          <p:attrName>ppt_w</p:attrName>
                                        </p:attrNameLst>
                                      </p:cBhvr>
                                      <p:tavLst>
                                        <p:tav tm="0">
                                          <p:val>
                                            <p:fltVal val="0"/>
                                          </p:val>
                                        </p:tav>
                                        <p:tav tm="100000">
                                          <p:val>
                                            <p:strVal val="#ppt_w"/>
                                          </p:val>
                                        </p:tav>
                                      </p:tavLst>
                                    </p:anim>
                                    <p:anim calcmode="lin" valueType="num">
                                      <p:cBhvr>
                                        <p:cTn id="17" dur="250" fill="hold"/>
                                        <p:tgtEl>
                                          <p:spTgt spid="12"/>
                                        </p:tgtEl>
                                        <p:attrNameLst>
                                          <p:attrName>ppt_h</p:attrName>
                                        </p:attrNameLst>
                                      </p:cBhvr>
                                      <p:tavLst>
                                        <p:tav tm="0">
                                          <p:val>
                                            <p:fltVal val="0"/>
                                          </p:val>
                                        </p:tav>
                                        <p:tav tm="100000">
                                          <p:val>
                                            <p:strVal val="#ppt_h"/>
                                          </p:val>
                                        </p:tav>
                                      </p:tavLst>
                                    </p:anim>
                                    <p:animEffect transition="in" filter="fade">
                                      <p:cBhvr>
                                        <p:cTn id="18" dur="250"/>
                                        <p:tgtEl>
                                          <p:spTgt spid="12"/>
                                        </p:tgtEl>
                                      </p:cBhvr>
                                    </p:animEffect>
                                  </p:childTnLst>
                                </p:cTn>
                              </p:par>
                            </p:childTnLst>
                          </p:cTn>
                        </p:par>
                        <p:par>
                          <p:cTn id="19" fill="hold">
                            <p:stCondLst>
                              <p:cond delay="500"/>
                            </p:stCondLst>
                            <p:childTnLst>
                              <p:par>
                                <p:cTn id="20" presetID="53" presetClass="entr" presetSubtype="16"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250" fill="hold"/>
                                        <p:tgtEl>
                                          <p:spTgt spid="13"/>
                                        </p:tgtEl>
                                        <p:attrNameLst>
                                          <p:attrName>ppt_w</p:attrName>
                                        </p:attrNameLst>
                                      </p:cBhvr>
                                      <p:tavLst>
                                        <p:tav tm="0">
                                          <p:val>
                                            <p:fltVal val="0"/>
                                          </p:val>
                                        </p:tav>
                                        <p:tav tm="100000">
                                          <p:val>
                                            <p:strVal val="#ppt_w"/>
                                          </p:val>
                                        </p:tav>
                                      </p:tavLst>
                                    </p:anim>
                                    <p:anim calcmode="lin" valueType="num">
                                      <p:cBhvr>
                                        <p:cTn id="23" dur="250" fill="hold"/>
                                        <p:tgtEl>
                                          <p:spTgt spid="13"/>
                                        </p:tgtEl>
                                        <p:attrNameLst>
                                          <p:attrName>ppt_h</p:attrName>
                                        </p:attrNameLst>
                                      </p:cBhvr>
                                      <p:tavLst>
                                        <p:tav tm="0">
                                          <p:val>
                                            <p:fltVal val="0"/>
                                          </p:val>
                                        </p:tav>
                                        <p:tav tm="100000">
                                          <p:val>
                                            <p:strVal val="#ppt_h"/>
                                          </p:val>
                                        </p:tav>
                                      </p:tavLst>
                                    </p:anim>
                                    <p:animEffect transition="in" filter="fade">
                                      <p:cBhvr>
                                        <p:cTn id="24" dur="250"/>
                                        <p:tgtEl>
                                          <p:spTgt spid="13"/>
                                        </p:tgtEl>
                                      </p:cBhvr>
                                    </p:animEffect>
                                  </p:childTnLst>
                                </p:cTn>
                              </p:par>
                            </p:childTnLst>
                          </p:cTn>
                        </p:par>
                        <p:par>
                          <p:cTn id="25" fill="hold">
                            <p:stCondLst>
                              <p:cond delay="750"/>
                            </p:stCondLst>
                            <p:childTnLst>
                              <p:par>
                                <p:cTn id="26" presetID="53" presetClass="entr" presetSubtype="16"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250" fill="hold"/>
                                        <p:tgtEl>
                                          <p:spTgt spid="14"/>
                                        </p:tgtEl>
                                        <p:attrNameLst>
                                          <p:attrName>ppt_w</p:attrName>
                                        </p:attrNameLst>
                                      </p:cBhvr>
                                      <p:tavLst>
                                        <p:tav tm="0">
                                          <p:val>
                                            <p:fltVal val="0"/>
                                          </p:val>
                                        </p:tav>
                                        <p:tav tm="100000">
                                          <p:val>
                                            <p:strVal val="#ppt_w"/>
                                          </p:val>
                                        </p:tav>
                                      </p:tavLst>
                                    </p:anim>
                                    <p:anim calcmode="lin" valueType="num">
                                      <p:cBhvr>
                                        <p:cTn id="29" dur="250" fill="hold"/>
                                        <p:tgtEl>
                                          <p:spTgt spid="14"/>
                                        </p:tgtEl>
                                        <p:attrNameLst>
                                          <p:attrName>ppt_h</p:attrName>
                                        </p:attrNameLst>
                                      </p:cBhvr>
                                      <p:tavLst>
                                        <p:tav tm="0">
                                          <p:val>
                                            <p:fltVal val="0"/>
                                          </p:val>
                                        </p:tav>
                                        <p:tav tm="100000">
                                          <p:val>
                                            <p:strVal val="#ppt_h"/>
                                          </p:val>
                                        </p:tav>
                                      </p:tavLst>
                                    </p:anim>
                                    <p:animEffect transition="in" filter="fade">
                                      <p:cBhvr>
                                        <p:cTn id="30" dur="250"/>
                                        <p:tgtEl>
                                          <p:spTgt spid="14"/>
                                        </p:tgtEl>
                                      </p:cBhvr>
                                    </p:animEffect>
                                  </p:childTnLst>
                                </p:cTn>
                              </p:par>
                            </p:childTnLst>
                          </p:cTn>
                        </p:par>
                        <p:par>
                          <p:cTn id="31" fill="hold">
                            <p:stCondLst>
                              <p:cond delay="1000"/>
                            </p:stCondLst>
                            <p:childTnLst>
                              <p:par>
                                <p:cTn id="32" presetID="53" presetClass="entr" presetSubtype="16" fill="hold" grpId="0" nodeType="after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p:cTn id="34" dur="250" fill="hold"/>
                                        <p:tgtEl>
                                          <p:spTgt spid="15"/>
                                        </p:tgtEl>
                                        <p:attrNameLst>
                                          <p:attrName>ppt_w</p:attrName>
                                        </p:attrNameLst>
                                      </p:cBhvr>
                                      <p:tavLst>
                                        <p:tav tm="0">
                                          <p:val>
                                            <p:fltVal val="0"/>
                                          </p:val>
                                        </p:tav>
                                        <p:tav tm="100000">
                                          <p:val>
                                            <p:strVal val="#ppt_w"/>
                                          </p:val>
                                        </p:tav>
                                      </p:tavLst>
                                    </p:anim>
                                    <p:anim calcmode="lin" valueType="num">
                                      <p:cBhvr>
                                        <p:cTn id="35" dur="250" fill="hold"/>
                                        <p:tgtEl>
                                          <p:spTgt spid="15"/>
                                        </p:tgtEl>
                                        <p:attrNameLst>
                                          <p:attrName>ppt_h</p:attrName>
                                        </p:attrNameLst>
                                      </p:cBhvr>
                                      <p:tavLst>
                                        <p:tav tm="0">
                                          <p:val>
                                            <p:fltVal val="0"/>
                                          </p:val>
                                        </p:tav>
                                        <p:tav tm="100000">
                                          <p:val>
                                            <p:strVal val="#ppt_h"/>
                                          </p:val>
                                        </p:tav>
                                      </p:tavLst>
                                    </p:anim>
                                    <p:animEffect transition="in" filter="fade">
                                      <p:cBhvr>
                                        <p:cTn id="36" dur="250"/>
                                        <p:tgtEl>
                                          <p:spTgt spid="15"/>
                                        </p:tgtEl>
                                      </p:cBhvr>
                                    </p:animEffect>
                                  </p:childTnLst>
                                </p:cTn>
                              </p:par>
                            </p:childTnLst>
                          </p:cTn>
                        </p:par>
                        <p:par>
                          <p:cTn id="37" fill="hold">
                            <p:stCondLst>
                              <p:cond delay="1250"/>
                            </p:stCondLst>
                            <p:childTnLst>
                              <p:par>
                                <p:cTn id="38" presetID="53" presetClass="entr" presetSubtype="16" fill="hold" grpId="0" nodeType="afterEffect">
                                  <p:stCondLst>
                                    <p:cond delay="0"/>
                                  </p:stCondLst>
                                  <p:childTnLst>
                                    <p:set>
                                      <p:cBhvr>
                                        <p:cTn id="39" dur="1" fill="hold">
                                          <p:stCondLst>
                                            <p:cond delay="0"/>
                                          </p:stCondLst>
                                        </p:cTn>
                                        <p:tgtEl>
                                          <p:spTgt spid="16"/>
                                        </p:tgtEl>
                                        <p:attrNameLst>
                                          <p:attrName>style.visibility</p:attrName>
                                        </p:attrNameLst>
                                      </p:cBhvr>
                                      <p:to>
                                        <p:strVal val="visible"/>
                                      </p:to>
                                    </p:set>
                                    <p:anim calcmode="lin" valueType="num">
                                      <p:cBhvr>
                                        <p:cTn id="40" dur="250" fill="hold"/>
                                        <p:tgtEl>
                                          <p:spTgt spid="16"/>
                                        </p:tgtEl>
                                        <p:attrNameLst>
                                          <p:attrName>ppt_w</p:attrName>
                                        </p:attrNameLst>
                                      </p:cBhvr>
                                      <p:tavLst>
                                        <p:tav tm="0">
                                          <p:val>
                                            <p:fltVal val="0"/>
                                          </p:val>
                                        </p:tav>
                                        <p:tav tm="100000">
                                          <p:val>
                                            <p:strVal val="#ppt_w"/>
                                          </p:val>
                                        </p:tav>
                                      </p:tavLst>
                                    </p:anim>
                                    <p:anim calcmode="lin" valueType="num">
                                      <p:cBhvr>
                                        <p:cTn id="41" dur="250" fill="hold"/>
                                        <p:tgtEl>
                                          <p:spTgt spid="16"/>
                                        </p:tgtEl>
                                        <p:attrNameLst>
                                          <p:attrName>ppt_h</p:attrName>
                                        </p:attrNameLst>
                                      </p:cBhvr>
                                      <p:tavLst>
                                        <p:tav tm="0">
                                          <p:val>
                                            <p:fltVal val="0"/>
                                          </p:val>
                                        </p:tav>
                                        <p:tav tm="100000">
                                          <p:val>
                                            <p:strVal val="#ppt_h"/>
                                          </p:val>
                                        </p:tav>
                                      </p:tavLst>
                                    </p:anim>
                                    <p:animEffect transition="in" filter="fade">
                                      <p:cBhvr>
                                        <p:cTn id="42" dur="250"/>
                                        <p:tgtEl>
                                          <p:spTgt spid="1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1" nodeType="clickEffect">
                                  <p:stCondLst>
                                    <p:cond delay="0"/>
                                  </p:stCondLst>
                                  <p:childTnLst>
                                    <p:animEffect transition="out" filter="fade">
                                      <p:cBhvr>
                                        <p:cTn id="46" dur="250"/>
                                        <p:tgtEl>
                                          <p:spTgt spid="11"/>
                                        </p:tgtEl>
                                      </p:cBhvr>
                                    </p:animEffect>
                                    <p:set>
                                      <p:cBhvr>
                                        <p:cTn id="47" dur="1" fill="hold">
                                          <p:stCondLst>
                                            <p:cond delay="249"/>
                                          </p:stCondLst>
                                        </p:cTn>
                                        <p:tgtEl>
                                          <p:spTgt spid="11"/>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250"/>
                                        <p:tgtEl>
                                          <p:spTgt spid="12"/>
                                        </p:tgtEl>
                                      </p:cBhvr>
                                    </p:animEffect>
                                    <p:set>
                                      <p:cBhvr>
                                        <p:cTn id="50" dur="1" fill="hold">
                                          <p:stCondLst>
                                            <p:cond delay="249"/>
                                          </p:stCondLst>
                                        </p:cTn>
                                        <p:tgtEl>
                                          <p:spTgt spid="12"/>
                                        </p:tgtEl>
                                        <p:attrNameLst>
                                          <p:attrName>style.visibility</p:attrName>
                                        </p:attrNameLst>
                                      </p:cBhvr>
                                      <p:to>
                                        <p:strVal val="hidden"/>
                                      </p:to>
                                    </p:set>
                                  </p:childTnLst>
                                </p:cTn>
                              </p:par>
                              <p:par>
                                <p:cTn id="51" presetID="10" presetClass="exit" presetSubtype="0" fill="hold" grpId="1" nodeType="withEffect">
                                  <p:stCondLst>
                                    <p:cond delay="0"/>
                                  </p:stCondLst>
                                  <p:childTnLst>
                                    <p:animEffect transition="out" filter="fade">
                                      <p:cBhvr>
                                        <p:cTn id="52" dur="250"/>
                                        <p:tgtEl>
                                          <p:spTgt spid="13"/>
                                        </p:tgtEl>
                                      </p:cBhvr>
                                    </p:animEffect>
                                    <p:set>
                                      <p:cBhvr>
                                        <p:cTn id="53" dur="1" fill="hold">
                                          <p:stCondLst>
                                            <p:cond delay="249"/>
                                          </p:stCondLst>
                                        </p:cTn>
                                        <p:tgtEl>
                                          <p:spTgt spid="13"/>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250"/>
                                        <p:tgtEl>
                                          <p:spTgt spid="14"/>
                                        </p:tgtEl>
                                      </p:cBhvr>
                                    </p:animEffect>
                                    <p:set>
                                      <p:cBhvr>
                                        <p:cTn id="56" dur="1" fill="hold">
                                          <p:stCondLst>
                                            <p:cond delay="249"/>
                                          </p:stCondLst>
                                        </p:cTn>
                                        <p:tgtEl>
                                          <p:spTgt spid="14"/>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250"/>
                                        <p:tgtEl>
                                          <p:spTgt spid="15"/>
                                        </p:tgtEl>
                                      </p:cBhvr>
                                    </p:animEffect>
                                    <p:set>
                                      <p:cBhvr>
                                        <p:cTn id="59" dur="1" fill="hold">
                                          <p:stCondLst>
                                            <p:cond delay="249"/>
                                          </p:stCondLst>
                                        </p:cTn>
                                        <p:tgtEl>
                                          <p:spTgt spid="15"/>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250"/>
                                        <p:tgtEl>
                                          <p:spTgt spid="16"/>
                                        </p:tgtEl>
                                      </p:cBhvr>
                                    </p:animEffect>
                                    <p:set>
                                      <p:cBhvr>
                                        <p:cTn id="62" dur="1" fill="hold">
                                          <p:stCondLst>
                                            <p:cond delay="2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Straight Connector 18">
            <a:extLst>
              <a:ext uri="{FF2B5EF4-FFF2-40B4-BE49-F238E27FC236}">
                <a16:creationId xmlns:a16="http://schemas.microsoft.com/office/drawing/2014/main" id="{5079996B-D58E-49D5-BED2-BA17E2D4D516}"/>
              </a:ext>
            </a:extLst>
          </p:cNvPr>
          <p:cNvCxnSpPr>
            <a:cxnSpLocks/>
          </p:cNvCxnSpPr>
          <p:nvPr/>
        </p:nvCxnSpPr>
        <p:spPr>
          <a:xfrm flipH="1">
            <a:off x="5571067" y="1733549"/>
            <a:ext cx="1464732" cy="2940050"/>
          </a:xfrm>
          <a:prstGeom prst="line">
            <a:avLst/>
          </a:prstGeom>
        </p:spPr>
        <p:style>
          <a:lnRef idx="3">
            <a:schemeClr val="accent6"/>
          </a:lnRef>
          <a:fillRef idx="0">
            <a:schemeClr val="accent6"/>
          </a:fillRef>
          <a:effectRef idx="2">
            <a:schemeClr val="accent6"/>
          </a:effectRef>
          <a:fontRef idx="minor">
            <a:schemeClr val="tx1"/>
          </a:fontRef>
        </p:style>
      </p:cxnSp>
      <p:sp>
        <p:nvSpPr>
          <p:cNvPr id="8" name="Trapezoid 7">
            <a:extLst>
              <a:ext uri="{FF2B5EF4-FFF2-40B4-BE49-F238E27FC236}">
                <a16:creationId xmlns:a16="http://schemas.microsoft.com/office/drawing/2014/main" id="{6CBD37B0-02AB-4875-B551-33EAFFD50274}"/>
              </a:ext>
            </a:extLst>
          </p:cNvPr>
          <p:cNvSpPr/>
          <p:nvPr/>
        </p:nvSpPr>
        <p:spPr>
          <a:xfrm rot="18272055">
            <a:off x="1965325" y="2055284"/>
            <a:ext cx="254000" cy="258233"/>
          </a:xfrm>
          <a:prstGeom prst="trapezoi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8138A8A1-9264-474A-ABD8-BEEC5DAE116E}"/>
              </a:ext>
            </a:extLst>
          </p:cNvPr>
          <p:cNvCxnSpPr>
            <a:stCxn id="8" idx="2"/>
          </p:cNvCxnSpPr>
          <p:nvPr/>
        </p:nvCxnSpPr>
        <p:spPr>
          <a:xfrm>
            <a:off x="2198690" y="2257596"/>
            <a:ext cx="3372377" cy="2416003"/>
          </a:xfrm>
          <a:prstGeom prst="line">
            <a:avLst/>
          </a:prstGeom>
        </p:spPr>
        <p:style>
          <a:lnRef idx="3">
            <a:schemeClr val="accent2"/>
          </a:lnRef>
          <a:fillRef idx="0">
            <a:schemeClr val="accent2"/>
          </a:fillRef>
          <a:effectRef idx="2">
            <a:schemeClr val="accent2"/>
          </a:effectRef>
          <a:fontRef idx="minor">
            <a:schemeClr val="tx1"/>
          </a:fontRef>
        </p:style>
      </p:cxnSp>
      <p:sp>
        <p:nvSpPr>
          <p:cNvPr id="7" name="Oval 6">
            <a:extLst>
              <a:ext uri="{FF2B5EF4-FFF2-40B4-BE49-F238E27FC236}">
                <a16:creationId xmlns:a16="http://schemas.microsoft.com/office/drawing/2014/main" id="{9AEC53E7-00F4-4631-B8D8-37DDF0A4C959}"/>
              </a:ext>
            </a:extLst>
          </p:cNvPr>
          <p:cNvSpPr/>
          <p:nvPr/>
        </p:nvSpPr>
        <p:spPr>
          <a:xfrm>
            <a:off x="4368800" y="1282701"/>
            <a:ext cx="1828799" cy="1828799"/>
          </a:xfrm>
          <a:prstGeom prst="ellipse">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Top Corners Snipped 5">
            <a:extLst>
              <a:ext uri="{FF2B5EF4-FFF2-40B4-BE49-F238E27FC236}">
                <a16:creationId xmlns:a16="http://schemas.microsoft.com/office/drawing/2014/main" id="{9CD5B1CD-AD54-40AA-A695-3F5A88933E2E}"/>
              </a:ext>
            </a:extLst>
          </p:cNvPr>
          <p:cNvSpPr/>
          <p:nvPr/>
        </p:nvSpPr>
        <p:spPr>
          <a:xfrm>
            <a:off x="5664199" y="3763433"/>
            <a:ext cx="4207933" cy="1820333"/>
          </a:xfrm>
          <a:prstGeom prst="snip2SameRect">
            <a:avLst>
              <a:gd name="adj1" fmla="val 50000"/>
              <a:gd name="adj2" fmla="val 0"/>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D8CFE950-2A44-4A69-8843-BFA8CB57613F}"/>
              </a:ext>
            </a:extLst>
          </p:cNvPr>
          <p:cNvSpPr/>
          <p:nvPr/>
        </p:nvSpPr>
        <p:spPr>
          <a:xfrm>
            <a:off x="1238250" y="4673600"/>
            <a:ext cx="9715500" cy="1102783"/>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3A9557D3-C0CA-4374-B7FD-063543380A1E}"/>
              </a:ext>
            </a:extLst>
          </p:cNvPr>
          <p:cNvSpPr/>
          <p:nvPr/>
        </p:nvSpPr>
        <p:spPr>
          <a:xfrm>
            <a:off x="160866" y="71225"/>
            <a:ext cx="9167772" cy="101039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991548FC-A8BD-4CD9-8F1D-1E030D97F7F2}"/>
              </a:ext>
            </a:extLst>
          </p:cNvPr>
          <p:cNvSpPr/>
          <p:nvPr/>
        </p:nvSpPr>
        <p:spPr>
          <a:xfrm>
            <a:off x="0" y="558800"/>
            <a:ext cx="1238250" cy="521758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C5AAB582-FFBE-484B-A464-2479C3364426}"/>
              </a:ext>
            </a:extLst>
          </p:cNvPr>
          <p:cNvSpPr/>
          <p:nvPr/>
        </p:nvSpPr>
        <p:spPr>
          <a:xfrm>
            <a:off x="1238250" y="1081617"/>
            <a:ext cx="9715500" cy="4694766"/>
          </a:xfrm>
          <a:prstGeom prst="rect">
            <a:avLst/>
          </a:prstGeom>
          <a:noFill/>
          <a:ln w="2857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20" name="Straight Connector 19">
            <a:extLst>
              <a:ext uri="{FF2B5EF4-FFF2-40B4-BE49-F238E27FC236}">
                <a16:creationId xmlns:a16="http://schemas.microsoft.com/office/drawing/2014/main" id="{6F56ACD6-7252-40F5-8132-BA863B49BAA9}"/>
              </a:ext>
            </a:extLst>
          </p:cNvPr>
          <p:cNvCxnSpPr>
            <a:cxnSpLocks/>
          </p:cNvCxnSpPr>
          <p:nvPr/>
        </p:nvCxnSpPr>
        <p:spPr>
          <a:xfrm>
            <a:off x="2198690" y="2257596"/>
            <a:ext cx="1137674" cy="2416003"/>
          </a:xfrm>
          <a:prstGeom prst="line">
            <a:avLst/>
          </a:prstGeom>
        </p:spPr>
        <p:style>
          <a:lnRef idx="3">
            <a:schemeClr val="accent2"/>
          </a:lnRef>
          <a:fillRef idx="0">
            <a:schemeClr val="accent2"/>
          </a:fillRef>
          <a:effectRef idx="2">
            <a:schemeClr val="accent2"/>
          </a:effectRef>
          <a:fontRef idx="minor">
            <a:schemeClr val="tx1"/>
          </a:fontRef>
        </p:style>
      </p:cxnSp>
      <p:cxnSp>
        <p:nvCxnSpPr>
          <p:cNvPr id="21" name="Straight Connector 20">
            <a:extLst>
              <a:ext uri="{FF2B5EF4-FFF2-40B4-BE49-F238E27FC236}">
                <a16:creationId xmlns:a16="http://schemas.microsoft.com/office/drawing/2014/main" id="{5902B474-A7D5-4131-A29E-32F1706D6B3A}"/>
              </a:ext>
            </a:extLst>
          </p:cNvPr>
          <p:cNvCxnSpPr>
            <a:cxnSpLocks/>
          </p:cNvCxnSpPr>
          <p:nvPr/>
        </p:nvCxnSpPr>
        <p:spPr>
          <a:xfrm flipH="1">
            <a:off x="3336364" y="3100388"/>
            <a:ext cx="1976817" cy="1573211"/>
          </a:xfrm>
          <a:prstGeom prst="line">
            <a:avLst/>
          </a:prstGeom>
          <a:ln>
            <a:solidFill>
              <a:schemeClr val="tx1">
                <a:lumMod val="65000"/>
              </a:schemeClr>
            </a:solidFill>
          </a:ln>
        </p:spPr>
        <p:style>
          <a:lnRef idx="3">
            <a:schemeClr val="accent6"/>
          </a:lnRef>
          <a:fillRef idx="0">
            <a:schemeClr val="accent6"/>
          </a:fillRef>
          <a:effectRef idx="2">
            <a:schemeClr val="accent6"/>
          </a:effectRef>
          <a:fontRef idx="minor">
            <a:schemeClr val="tx1"/>
          </a:fontRef>
        </p:style>
      </p:cxnSp>
      <p:cxnSp>
        <p:nvCxnSpPr>
          <p:cNvPr id="23" name="Straight Connector 22">
            <a:extLst>
              <a:ext uri="{FF2B5EF4-FFF2-40B4-BE49-F238E27FC236}">
                <a16:creationId xmlns:a16="http://schemas.microsoft.com/office/drawing/2014/main" id="{AF4E90C4-17B4-42C7-9FAE-7D924CAED78B}"/>
              </a:ext>
            </a:extLst>
          </p:cNvPr>
          <p:cNvCxnSpPr>
            <a:cxnSpLocks/>
          </p:cNvCxnSpPr>
          <p:nvPr/>
        </p:nvCxnSpPr>
        <p:spPr>
          <a:xfrm flipH="1">
            <a:off x="5295900" y="1729476"/>
            <a:ext cx="1735915" cy="1381494"/>
          </a:xfrm>
          <a:prstGeom prst="line">
            <a:avLst/>
          </a:prstGeom>
          <a:ln w="19050" cap="flat" cmpd="sng" algn="ctr">
            <a:solidFill>
              <a:schemeClr val="tx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Sun 1">
            <a:extLst>
              <a:ext uri="{FF2B5EF4-FFF2-40B4-BE49-F238E27FC236}">
                <a16:creationId xmlns:a16="http://schemas.microsoft.com/office/drawing/2014/main" id="{A63C19A9-CCB6-4EFB-8718-65FB5AABACC9}"/>
              </a:ext>
            </a:extLst>
          </p:cNvPr>
          <p:cNvSpPr/>
          <p:nvPr/>
        </p:nvSpPr>
        <p:spPr>
          <a:xfrm>
            <a:off x="6635749" y="1333499"/>
            <a:ext cx="800100" cy="800100"/>
          </a:xfrm>
          <a:prstGeom prst="sun">
            <a:avLst/>
          </a:prstGeom>
          <a:solidFill>
            <a:srgbClr val="FFFF00"/>
          </a:solidFill>
          <a:ln>
            <a:solidFill>
              <a:srgbClr val="FFC000"/>
            </a:solidFill>
          </a:ln>
        </p:spPr>
        <p:style>
          <a:lnRef idx="3">
            <a:schemeClr val="lt1"/>
          </a:lnRef>
          <a:fillRef idx="1">
            <a:schemeClr val="accent6"/>
          </a:fillRef>
          <a:effectRef idx="1">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9318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down)">
                                      <p:cBhvr>
                                        <p:cTn id="12" dur="250"/>
                                        <p:tgtEl>
                                          <p:spTgt spid="19"/>
                                        </p:tgtEl>
                                      </p:cBhvr>
                                    </p:animEffect>
                                  </p:childTnLst>
                                </p:cTn>
                              </p:par>
                            </p:childTnLst>
                          </p:cTn>
                        </p:par>
                        <p:par>
                          <p:cTn id="13" fill="hold">
                            <p:stCondLst>
                              <p:cond delay="250"/>
                            </p:stCondLst>
                            <p:childTnLst>
                              <p:par>
                                <p:cTn id="14" presetID="22" presetClass="entr" presetSubtype="1" fill="hold" nodeType="afterEffect">
                                  <p:stCondLst>
                                    <p:cond delay="1000"/>
                                  </p:stCondLst>
                                  <p:childTnLst>
                                    <p:set>
                                      <p:cBhvr>
                                        <p:cTn id="15" dur="1" fill="hold">
                                          <p:stCondLst>
                                            <p:cond delay="0"/>
                                          </p:stCondLst>
                                        </p:cTn>
                                        <p:tgtEl>
                                          <p:spTgt spid="20"/>
                                        </p:tgtEl>
                                        <p:attrNameLst>
                                          <p:attrName>style.visibility</p:attrName>
                                        </p:attrNameLst>
                                      </p:cBhvr>
                                      <p:to>
                                        <p:strVal val="visible"/>
                                      </p:to>
                                    </p:set>
                                    <p:animEffect transition="in" filter="wipe(up)">
                                      <p:cBhvr>
                                        <p:cTn id="16" dur="250"/>
                                        <p:tgtEl>
                                          <p:spTgt spid="2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left)">
                                      <p:cBhvr>
                                        <p:cTn id="20" dur="250"/>
                                        <p:tgtEl>
                                          <p:spTgt spid="21"/>
                                        </p:tgtEl>
                                      </p:cBhvr>
                                    </p:animEffect>
                                  </p:childTnLst>
                                </p:cTn>
                              </p:par>
                            </p:childTnLst>
                          </p:cTn>
                        </p:par>
                        <p:par>
                          <p:cTn id="21" fill="hold">
                            <p:stCondLst>
                              <p:cond delay="1750"/>
                            </p:stCondLst>
                            <p:childTnLst>
                              <p:par>
                                <p:cTn id="22" presetID="22" presetClass="entr" presetSubtype="8" fill="hold"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250"/>
                                        <p:tgtEl>
                                          <p:spTgt spid="2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19"/>
                                        </p:tgtEl>
                                      </p:cBhvr>
                                    </p:animEffect>
                                    <p:set>
                                      <p:cBhvr>
                                        <p:cTn id="29" dur="1" fill="hold">
                                          <p:stCondLst>
                                            <p:cond delay="499"/>
                                          </p:stCondLst>
                                        </p:cTn>
                                        <p:tgtEl>
                                          <p:spTgt spid="19"/>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20"/>
                                        </p:tgtEl>
                                      </p:cBhvr>
                                    </p:animEffect>
                                    <p:set>
                                      <p:cBhvr>
                                        <p:cTn id="32" dur="1" fill="hold">
                                          <p:stCondLst>
                                            <p:cond delay="499"/>
                                          </p:stCondLst>
                                        </p:cTn>
                                        <p:tgtEl>
                                          <p:spTgt spid="20"/>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21"/>
                                        </p:tgtEl>
                                      </p:cBhvr>
                                    </p:animEffect>
                                    <p:set>
                                      <p:cBhvr>
                                        <p:cTn id="35" dur="1" fill="hold">
                                          <p:stCondLst>
                                            <p:cond delay="499"/>
                                          </p:stCondLst>
                                        </p:cTn>
                                        <p:tgtEl>
                                          <p:spTgt spid="21"/>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3"/>
                                        </p:tgtEl>
                                      </p:cBhvr>
                                    </p:animEffect>
                                    <p:set>
                                      <p:cBhvr>
                                        <p:cTn id="38" dur="1" fill="hold">
                                          <p:stCondLst>
                                            <p:cond delay="499"/>
                                          </p:stCondLst>
                                        </p:cTn>
                                        <p:tgtEl>
                                          <p:spTgt spid="23"/>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10"/>
                                        </p:tgtEl>
                                      </p:cBhvr>
                                    </p:animEffect>
                                    <p:set>
                                      <p:cBhvr>
                                        <p:cTn id="41" dur="1" fill="hold">
                                          <p:stCondLst>
                                            <p:cond delay="499"/>
                                          </p:stCondLst>
                                        </p:cTn>
                                        <p:tgtEl>
                                          <p:spTgt spid="10"/>
                                        </p:tgtEl>
                                        <p:attrNameLst>
                                          <p:attrName>style.visibility</p:attrName>
                                        </p:attrNameLst>
                                      </p:cBhvr>
                                      <p:to>
                                        <p:strVal val="hidden"/>
                                      </p:to>
                                    </p:set>
                                  </p:childTnLst>
                                </p:cTn>
                              </p:par>
                              <p:par>
                                <p:cTn id="42" presetID="10" presetClass="exit" presetSubtype="0" fill="hold" grpId="0" nodeType="with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ectangle 67">
            <a:extLst>
              <a:ext uri="{FF2B5EF4-FFF2-40B4-BE49-F238E27FC236}">
                <a16:creationId xmlns:a16="http://schemas.microsoft.com/office/drawing/2014/main" id="{D3135144-F39F-4040-AF92-C4900F7662E4}"/>
              </a:ext>
            </a:extLst>
          </p:cNvPr>
          <p:cNvSpPr/>
          <p:nvPr/>
        </p:nvSpPr>
        <p:spPr>
          <a:xfrm>
            <a:off x="1238250" y="1081616"/>
            <a:ext cx="9715500" cy="4694766"/>
          </a:xfrm>
          <a:prstGeom prst="rect">
            <a:avLst/>
          </a:prstGeom>
          <a:solidFill>
            <a:srgbClr val="D58C2E">
              <a:alpha val="25098"/>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5" name="Trapezoid 74">
            <a:extLst>
              <a:ext uri="{FF2B5EF4-FFF2-40B4-BE49-F238E27FC236}">
                <a16:creationId xmlns:a16="http://schemas.microsoft.com/office/drawing/2014/main" id="{754B6F83-F1FD-4BC9-A35E-79B71EEC544B}"/>
              </a:ext>
            </a:extLst>
          </p:cNvPr>
          <p:cNvSpPr/>
          <p:nvPr/>
        </p:nvSpPr>
        <p:spPr>
          <a:xfrm rot="18049819">
            <a:off x="2909729" y="257335"/>
            <a:ext cx="9922756" cy="6974185"/>
          </a:xfrm>
          <a:prstGeom prst="trapezoid">
            <a:avLst>
              <a:gd name="adj" fmla="val 60174"/>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Sun 14">
            <a:extLst>
              <a:ext uri="{FF2B5EF4-FFF2-40B4-BE49-F238E27FC236}">
                <a16:creationId xmlns:a16="http://schemas.microsoft.com/office/drawing/2014/main" id="{4DA1EC54-6B01-4E56-90F8-17961BEBE859}"/>
              </a:ext>
            </a:extLst>
          </p:cNvPr>
          <p:cNvSpPr/>
          <p:nvPr/>
        </p:nvSpPr>
        <p:spPr>
          <a:xfrm>
            <a:off x="3336364" y="873235"/>
            <a:ext cx="800100" cy="800100"/>
          </a:xfrm>
          <a:prstGeom prst="sun">
            <a:avLst/>
          </a:prstGeom>
          <a:solidFill>
            <a:srgbClr val="FFFF00"/>
          </a:solidFill>
          <a:ln>
            <a:solidFill>
              <a:srgbClr val="FFC000"/>
            </a:solidFill>
          </a:ln>
        </p:spPr>
        <p:style>
          <a:lnRef idx="3">
            <a:schemeClr val="lt1"/>
          </a:lnRef>
          <a:fillRef idx="1">
            <a:schemeClr val="accent6"/>
          </a:fillRef>
          <a:effectRef idx="1">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3A9557D3-C0CA-4374-B7FD-063543380A1E}"/>
              </a:ext>
            </a:extLst>
          </p:cNvPr>
          <p:cNvSpPr/>
          <p:nvPr/>
        </p:nvSpPr>
        <p:spPr>
          <a:xfrm>
            <a:off x="160866" y="71225"/>
            <a:ext cx="9167772" cy="101039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991548FC-A8BD-4CD9-8F1D-1E030D97F7F2}"/>
              </a:ext>
            </a:extLst>
          </p:cNvPr>
          <p:cNvSpPr/>
          <p:nvPr/>
        </p:nvSpPr>
        <p:spPr>
          <a:xfrm>
            <a:off x="0" y="558800"/>
            <a:ext cx="1238250" cy="521758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C5AAB582-FFBE-484B-A464-2479C3364426}"/>
              </a:ext>
            </a:extLst>
          </p:cNvPr>
          <p:cNvSpPr/>
          <p:nvPr/>
        </p:nvSpPr>
        <p:spPr>
          <a:xfrm>
            <a:off x="1238250" y="1081617"/>
            <a:ext cx="9715500" cy="4694766"/>
          </a:xfrm>
          <a:prstGeom prst="rect">
            <a:avLst/>
          </a:prstGeom>
          <a:noFill/>
          <a:ln w="2857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11E1A02E-5013-44DC-8F0F-FC8193AE10F7}"/>
              </a:ext>
            </a:extLst>
          </p:cNvPr>
          <p:cNvCxnSpPr>
            <a:stCxn id="8" idx="2"/>
          </p:cNvCxnSpPr>
          <p:nvPr/>
        </p:nvCxnSpPr>
        <p:spPr>
          <a:xfrm>
            <a:off x="2198690" y="2257596"/>
            <a:ext cx="333495" cy="2490250"/>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2" name="Straight Connector 21">
            <a:extLst>
              <a:ext uri="{FF2B5EF4-FFF2-40B4-BE49-F238E27FC236}">
                <a16:creationId xmlns:a16="http://schemas.microsoft.com/office/drawing/2014/main" id="{38034630-FDAA-4BAE-98B6-2940AE73C788}"/>
              </a:ext>
            </a:extLst>
          </p:cNvPr>
          <p:cNvCxnSpPr>
            <a:cxnSpLocks/>
          </p:cNvCxnSpPr>
          <p:nvPr/>
        </p:nvCxnSpPr>
        <p:spPr>
          <a:xfrm>
            <a:off x="2191033" y="2257596"/>
            <a:ext cx="552167" cy="2490250"/>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4" name="Straight Connector 23">
            <a:extLst>
              <a:ext uri="{FF2B5EF4-FFF2-40B4-BE49-F238E27FC236}">
                <a16:creationId xmlns:a16="http://schemas.microsoft.com/office/drawing/2014/main" id="{2CEDE5C9-F10A-443C-B166-23F501847A7F}"/>
              </a:ext>
            </a:extLst>
          </p:cNvPr>
          <p:cNvCxnSpPr>
            <a:cxnSpLocks/>
          </p:cNvCxnSpPr>
          <p:nvPr/>
        </p:nvCxnSpPr>
        <p:spPr>
          <a:xfrm>
            <a:off x="2191032" y="2257596"/>
            <a:ext cx="755368" cy="2490250"/>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5" name="Straight Connector 24">
            <a:extLst>
              <a:ext uri="{FF2B5EF4-FFF2-40B4-BE49-F238E27FC236}">
                <a16:creationId xmlns:a16="http://schemas.microsoft.com/office/drawing/2014/main" id="{0A45D0B4-3E52-4A6F-9D78-659C83A51578}"/>
              </a:ext>
            </a:extLst>
          </p:cNvPr>
          <p:cNvCxnSpPr>
            <a:cxnSpLocks/>
          </p:cNvCxnSpPr>
          <p:nvPr/>
        </p:nvCxnSpPr>
        <p:spPr>
          <a:xfrm>
            <a:off x="2194450" y="2272784"/>
            <a:ext cx="971217" cy="2475062"/>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6" name="Straight Connector 25">
            <a:extLst>
              <a:ext uri="{FF2B5EF4-FFF2-40B4-BE49-F238E27FC236}">
                <a16:creationId xmlns:a16="http://schemas.microsoft.com/office/drawing/2014/main" id="{0B81BE91-B3B6-4481-9D6F-E9F5CB9882AA}"/>
              </a:ext>
            </a:extLst>
          </p:cNvPr>
          <p:cNvCxnSpPr>
            <a:cxnSpLocks/>
          </p:cNvCxnSpPr>
          <p:nvPr/>
        </p:nvCxnSpPr>
        <p:spPr>
          <a:xfrm>
            <a:off x="2198690" y="2257595"/>
            <a:ext cx="1231368" cy="2490251"/>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28" name="Straight Connector 27">
            <a:extLst>
              <a:ext uri="{FF2B5EF4-FFF2-40B4-BE49-F238E27FC236}">
                <a16:creationId xmlns:a16="http://schemas.microsoft.com/office/drawing/2014/main" id="{92BBBC5D-FBD8-49F5-AE9B-E17F17E42529}"/>
              </a:ext>
            </a:extLst>
          </p:cNvPr>
          <p:cNvCxnSpPr>
            <a:cxnSpLocks/>
          </p:cNvCxnSpPr>
          <p:nvPr/>
        </p:nvCxnSpPr>
        <p:spPr>
          <a:xfrm>
            <a:off x="2193694" y="2257595"/>
            <a:ext cx="1488248" cy="2505439"/>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30" name="Straight Connector 29">
            <a:extLst>
              <a:ext uri="{FF2B5EF4-FFF2-40B4-BE49-F238E27FC236}">
                <a16:creationId xmlns:a16="http://schemas.microsoft.com/office/drawing/2014/main" id="{48209B68-B21A-407D-8066-41C010165B99}"/>
              </a:ext>
            </a:extLst>
          </p:cNvPr>
          <p:cNvCxnSpPr>
            <a:cxnSpLocks/>
          </p:cNvCxnSpPr>
          <p:nvPr/>
        </p:nvCxnSpPr>
        <p:spPr>
          <a:xfrm>
            <a:off x="2191031" y="2267211"/>
            <a:ext cx="1770641" cy="2511012"/>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32" name="Straight Connector 31">
            <a:extLst>
              <a:ext uri="{FF2B5EF4-FFF2-40B4-BE49-F238E27FC236}">
                <a16:creationId xmlns:a16="http://schemas.microsoft.com/office/drawing/2014/main" id="{640A0DB6-67E3-4B7B-8961-E3CADDE232A3}"/>
              </a:ext>
            </a:extLst>
          </p:cNvPr>
          <p:cNvCxnSpPr>
            <a:cxnSpLocks/>
          </p:cNvCxnSpPr>
          <p:nvPr/>
        </p:nvCxnSpPr>
        <p:spPr>
          <a:xfrm>
            <a:off x="2193694" y="2276826"/>
            <a:ext cx="2042261" cy="2501397"/>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34" name="Straight Connector 33">
            <a:extLst>
              <a:ext uri="{FF2B5EF4-FFF2-40B4-BE49-F238E27FC236}">
                <a16:creationId xmlns:a16="http://schemas.microsoft.com/office/drawing/2014/main" id="{03B0772A-CDCB-48DE-85A4-9127A93B721B}"/>
              </a:ext>
            </a:extLst>
          </p:cNvPr>
          <p:cNvCxnSpPr>
            <a:cxnSpLocks/>
          </p:cNvCxnSpPr>
          <p:nvPr/>
        </p:nvCxnSpPr>
        <p:spPr>
          <a:xfrm>
            <a:off x="2203720" y="2286441"/>
            <a:ext cx="2368280" cy="2501397"/>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36" name="Straight Connector 35">
            <a:extLst>
              <a:ext uri="{FF2B5EF4-FFF2-40B4-BE49-F238E27FC236}">
                <a16:creationId xmlns:a16="http://schemas.microsoft.com/office/drawing/2014/main" id="{A2B4FAC2-0D4C-4BC8-A556-0BEB790B7238}"/>
              </a:ext>
            </a:extLst>
          </p:cNvPr>
          <p:cNvCxnSpPr>
            <a:cxnSpLocks/>
          </p:cNvCxnSpPr>
          <p:nvPr/>
        </p:nvCxnSpPr>
        <p:spPr>
          <a:xfrm>
            <a:off x="2178745" y="2278400"/>
            <a:ext cx="2753740" cy="2479061"/>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40" name="Straight Connector 39">
            <a:extLst>
              <a:ext uri="{FF2B5EF4-FFF2-40B4-BE49-F238E27FC236}">
                <a16:creationId xmlns:a16="http://schemas.microsoft.com/office/drawing/2014/main" id="{1737FCD0-521D-49C0-A6C3-FBD91B3598B6}"/>
              </a:ext>
            </a:extLst>
          </p:cNvPr>
          <p:cNvCxnSpPr>
            <a:cxnSpLocks/>
          </p:cNvCxnSpPr>
          <p:nvPr/>
        </p:nvCxnSpPr>
        <p:spPr>
          <a:xfrm>
            <a:off x="2179899" y="2271253"/>
            <a:ext cx="3159714" cy="2476593"/>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42" name="Straight Connector 41">
            <a:extLst>
              <a:ext uri="{FF2B5EF4-FFF2-40B4-BE49-F238E27FC236}">
                <a16:creationId xmlns:a16="http://schemas.microsoft.com/office/drawing/2014/main" id="{C35D8B0E-EA64-4502-B9CF-DE3EB4A15BDA}"/>
              </a:ext>
            </a:extLst>
          </p:cNvPr>
          <p:cNvCxnSpPr>
            <a:cxnSpLocks/>
          </p:cNvCxnSpPr>
          <p:nvPr/>
        </p:nvCxnSpPr>
        <p:spPr>
          <a:xfrm>
            <a:off x="2174181" y="2256064"/>
            <a:ext cx="3572560" cy="2417535"/>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44" name="Straight Connector 43">
            <a:extLst>
              <a:ext uri="{FF2B5EF4-FFF2-40B4-BE49-F238E27FC236}">
                <a16:creationId xmlns:a16="http://schemas.microsoft.com/office/drawing/2014/main" id="{5E3C15DC-0559-421F-85DE-F9C2FBCE5930}"/>
              </a:ext>
            </a:extLst>
          </p:cNvPr>
          <p:cNvCxnSpPr>
            <a:cxnSpLocks/>
          </p:cNvCxnSpPr>
          <p:nvPr/>
        </p:nvCxnSpPr>
        <p:spPr>
          <a:xfrm>
            <a:off x="2179422" y="2269721"/>
            <a:ext cx="3827536" cy="2201586"/>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46" name="Straight Connector 45">
            <a:extLst>
              <a:ext uri="{FF2B5EF4-FFF2-40B4-BE49-F238E27FC236}">
                <a16:creationId xmlns:a16="http://schemas.microsoft.com/office/drawing/2014/main" id="{888063AB-A2A4-4CD0-97F0-9DADB9187450}"/>
              </a:ext>
            </a:extLst>
          </p:cNvPr>
          <p:cNvCxnSpPr>
            <a:cxnSpLocks/>
          </p:cNvCxnSpPr>
          <p:nvPr/>
        </p:nvCxnSpPr>
        <p:spPr>
          <a:xfrm>
            <a:off x="2193533" y="2281575"/>
            <a:ext cx="4112836" cy="2004372"/>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48" name="Straight Connector 47">
            <a:extLst>
              <a:ext uri="{FF2B5EF4-FFF2-40B4-BE49-F238E27FC236}">
                <a16:creationId xmlns:a16="http://schemas.microsoft.com/office/drawing/2014/main" id="{692B3146-FF5C-48D5-A279-817E7C1B45AB}"/>
              </a:ext>
            </a:extLst>
          </p:cNvPr>
          <p:cNvCxnSpPr>
            <a:cxnSpLocks/>
          </p:cNvCxnSpPr>
          <p:nvPr/>
        </p:nvCxnSpPr>
        <p:spPr>
          <a:xfrm>
            <a:off x="2194994" y="2283106"/>
            <a:ext cx="4382869" cy="1759547"/>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52" name="Straight Connector 51">
            <a:extLst>
              <a:ext uri="{FF2B5EF4-FFF2-40B4-BE49-F238E27FC236}">
                <a16:creationId xmlns:a16="http://schemas.microsoft.com/office/drawing/2014/main" id="{43ADA0F0-ACD8-4604-8BFC-489D24E791B9}"/>
              </a:ext>
            </a:extLst>
          </p:cNvPr>
          <p:cNvCxnSpPr>
            <a:cxnSpLocks/>
          </p:cNvCxnSpPr>
          <p:nvPr/>
        </p:nvCxnSpPr>
        <p:spPr>
          <a:xfrm>
            <a:off x="2190378" y="2276919"/>
            <a:ext cx="4633747" cy="1512100"/>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54" name="Straight Connector 53">
            <a:extLst>
              <a:ext uri="{FF2B5EF4-FFF2-40B4-BE49-F238E27FC236}">
                <a16:creationId xmlns:a16="http://schemas.microsoft.com/office/drawing/2014/main" id="{59807FC4-DEA8-4191-AE8C-433E8BDE9C9A}"/>
              </a:ext>
            </a:extLst>
          </p:cNvPr>
          <p:cNvCxnSpPr>
            <a:cxnSpLocks/>
          </p:cNvCxnSpPr>
          <p:nvPr/>
        </p:nvCxnSpPr>
        <p:spPr>
          <a:xfrm>
            <a:off x="2190377" y="2280283"/>
            <a:ext cx="2636600" cy="656348"/>
          </a:xfrm>
          <a:prstGeom prst="line">
            <a:avLst/>
          </a:prstGeom>
          <a:ln>
            <a:solidFill>
              <a:schemeClr val="tx1">
                <a:lumMod val="65000"/>
              </a:schemeClr>
            </a:solidFill>
          </a:ln>
        </p:spPr>
        <p:style>
          <a:lnRef idx="3">
            <a:schemeClr val="accent2"/>
          </a:lnRef>
          <a:fillRef idx="0">
            <a:schemeClr val="accent2"/>
          </a:fillRef>
          <a:effectRef idx="2">
            <a:schemeClr val="accent2"/>
          </a:effectRef>
          <a:fontRef idx="minor">
            <a:schemeClr val="tx1"/>
          </a:fontRef>
        </p:style>
      </p:cxnSp>
      <p:cxnSp>
        <p:nvCxnSpPr>
          <p:cNvPr id="58" name="Straight Connector 57">
            <a:extLst>
              <a:ext uri="{FF2B5EF4-FFF2-40B4-BE49-F238E27FC236}">
                <a16:creationId xmlns:a16="http://schemas.microsoft.com/office/drawing/2014/main" id="{273E3D35-1149-4F08-B1C7-2727B1D4CA32}"/>
              </a:ext>
            </a:extLst>
          </p:cNvPr>
          <p:cNvCxnSpPr>
            <a:cxnSpLocks/>
          </p:cNvCxnSpPr>
          <p:nvPr/>
        </p:nvCxnSpPr>
        <p:spPr>
          <a:xfrm>
            <a:off x="2198690" y="2274807"/>
            <a:ext cx="2522683" cy="435048"/>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cxnSp>
        <p:nvCxnSpPr>
          <p:cNvPr id="61" name="Straight Connector 60">
            <a:extLst>
              <a:ext uri="{FF2B5EF4-FFF2-40B4-BE49-F238E27FC236}">
                <a16:creationId xmlns:a16="http://schemas.microsoft.com/office/drawing/2014/main" id="{4691C2C6-7A32-4088-9163-F2368404FD44}"/>
              </a:ext>
            </a:extLst>
          </p:cNvPr>
          <p:cNvCxnSpPr>
            <a:cxnSpLocks/>
          </p:cNvCxnSpPr>
          <p:nvPr/>
        </p:nvCxnSpPr>
        <p:spPr>
          <a:xfrm>
            <a:off x="2198690" y="2268749"/>
            <a:ext cx="2452441" cy="237059"/>
          </a:xfrm>
          <a:prstGeom prst="line">
            <a:avLst/>
          </a:prstGeom>
          <a:ln>
            <a:solidFill>
              <a:schemeClr val="accent6"/>
            </a:solidFill>
          </a:ln>
        </p:spPr>
        <p:style>
          <a:lnRef idx="3">
            <a:schemeClr val="accent2"/>
          </a:lnRef>
          <a:fillRef idx="0">
            <a:schemeClr val="accent2"/>
          </a:fillRef>
          <a:effectRef idx="2">
            <a:schemeClr val="accent2"/>
          </a:effectRef>
          <a:fontRef idx="minor">
            <a:schemeClr val="tx1"/>
          </a:fontRef>
        </p:style>
      </p:cxnSp>
      <p:sp>
        <p:nvSpPr>
          <p:cNvPr id="7" name="Oval 6">
            <a:extLst>
              <a:ext uri="{FF2B5EF4-FFF2-40B4-BE49-F238E27FC236}">
                <a16:creationId xmlns:a16="http://schemas.microsoft.com/office/drawing/2014/main" id="{9AEC53E7-00F4-4631-B8D8-37DDF0A4C959}"/>
              </a:ext>
            </a:extLst>
          </p:cNvPr>
          <p:cNvSpPr/>
          <p:nvPr/>
        </p:nvSpPr>
        <p:spPr>
          <a:xfrm>
            <a:off x="4368800" y="1282701"/>
            <a:ext cx="1828799" cy="1828799"/>
          </a:xfrm>
          <a:prstGeom prst="ellipse">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Top Corners Snipped 5">
            <a:extLst>
              <a:ext uri="{FF2B5EF4-FFF2-40B4-BE49-F238E27FC236}">
                <a16:creationId xmlns:a16="http://schemas.microsoft.com/office/drawing/2014/main" id="{9CD5B1CD-AD54-40AA-A695-3F5A88933E2E}"/>
              </a:ext>
            </a:extLst>
          </p:cNvPr>
          <p:cNvSpPr/>
          <p:nvPr/>
        </p:nvSpPr>
        <p:spPr>
          <a:xfrm>
            <a:off x="5664199" y="3763433"/>
            <a:ext cx="4207933" cy="1820333"/>
          </a:xfrm>
          <a:prstGeom prst="snip2SameRect">
            <a:avLst>
              <a:gd name="adj1" fmla="val 50000"/>
              <a:gd name="adj2" fmla="val 0"/>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D8CFE950-2A44-4A69-8843-BFA8CB57613F}"/>
              </a:ext>
            </a:extLst>
          </p:cNvPr>
          <p:cNvSpPr/>
          <p:nvPr/>
        </p:nvSpPr>
        <p:spPr>
          <a:xfrm>
            <a:off x="1238250" y="4673600"/>
            <a:ext cx="9715500" cy="1102783"/>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rapezoid 7">
            <a:extLst>
              <a:ext uri="{FF2B5EF4-FFF2-40B4-BE49-F238E27FC236}">
                <a16:creationId xmlns:a16="http://schemas.microsoft.com/office/drawing/2014/main" id="{6CBD37B0-02AB-4875-B551-33EAFFD50274}"/>
              </a:ext>
            </a:extLst>
          </p:cNvPr>
          <p:cNvSpPr/>
          <p:nvPr/>
        </p:nvSpPr>
        <p:spPr>
          <a:xfrm rot="18272055">
            <a:off x="1965325" y="2055284"/>
            <a:ext cx="254000" cy="258233"/>
          </a:xfrm>
          <a:prstGeom prst="trapezoi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108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8"/>
                                        </p:tgtEl>
                                        <p:attrNameLst>
                                          <p:attrName>style.visibility</p:attrName>
                                        </p:attrNameLst>
                                      </p:cBhvr>
                                      <p:to>
                                        <p:strVal val="visible"/>
                                      </p:to>
                                    </p:set>
                                    <p:animEffect transition="in" filter="fade">
                                      <p:cBhvr>
                                        <p:cTn id="10" dur="500"/>
                                        <p:tgtEl>
                                          <p:spTgt spid="68"/>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7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250"/>
                                        <p:tgtEl>
                                          <p:spTgt spid="9"/>
                                        </p:tgtEl>
                                      </p:cBhvr>
                                    </p:animEffect>
                                  </p:childTnLst>
                                </p:cTn>
                              </p:par>
                              <p:par>
                                <p:cTn id="18" presetID="22" presetClass="entr" presetSubtype="8" fill="hold" nodeType="withEffect">
                                  <p:stCondLst>
                                    <p:cond delay="50"/>
                                  </p:stCondLst>
                                  <p:childTnLst>
                                    <p:set>
                                      <p:cBhvr>
                                        <p:cTn id="19" dur="1" fill="hold">
                                          <p:stCondLst>
                                            <p:cond delay="0"/>
                                          </p:stCondLst>
                                        </p:cTn>
                                        <p:tgtEl>
                                          <p:spTgt spid="22"/>
                                        </p:tgtEl>
                                        <p:attrNameLst>
                                          <p:attrName>style.visibility</p:attrName>
                                        </p:attrNameLst>
                                      </p:cBhvr>
                                      <p:to>
                                        <p:strVal val="visible"/>
                                      </p:to>
                                    </p:set>
                                    <p:animEffect transition="in" filter="wipe(left)">
                                      <p:cBhvr>
                                        <p:cTn id="20" dur="250"/>
                                        <p:tgtEl>
                                          <p:spTgt spid="22"/>
                                        </p:tgtEl>
                                      </p:cBhvr>
                                    </p:animEffect>
                                  </p:childTnLst>
                                </p:cTn>
                              </p:par>
                              <p:par>
                                <p:cTn id="21" presetID="22" presetClass="entr" presetSubtype="8" fill="hold" nodeType="withEffect">
                                  <p:stCondLst>
                                    <p:cond delay="10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250"/>
                                        <p:tgtEl>
                                          <p:spTgt spid="24"/>
                                        </p:tgtEl>
                                      </p:cBhvr>
                                    </p:animEffect>
                                  </p:childTnLst>
                                </p:cTn>
                              </p:par>
                              <p:par>
                                <p:cTn id="24" presetID="22" presetClass="entr" presetSubtype="8" fill="hold" nodeType="withEffect">
                                  <p:stCondLst>
                                    <p:cond delay="150"/>
                                  </p:stCondLst>
                                  <p:childTnLst>
                                    <p:set>
                                      <p:cBhvr>
                                        <p:cTn id="25" dur="1" fill="hold">
                                          <p:stCondLst>
                                            <p:cond delay="0"/>
                                          </p:stCondLst>
                                        </p:cTn>
                                        <p:tgtEl>
                                          <p:spTgt spid="25"/>
                                        </p:tgtEl>
                                        <p:attrNameLst>
                                          <p:attrName>style.visibility</p:attrName>
                                        </p:attrNameLst>
                                      </p:cBhvr>
                                      <p:to>
                                        <p:strVal val="visible"/>
                                      </p:to>
                                    </p:set>
                                    <p:animEffect transition="in" filter="wipe(left)">
                                      <p:cBhvr>
                                        <p:cTn id="26" dur="250"/>
                                        <p:tgtEl>
                                          <p:spTgt spid="25"/>
                                        </p:tgtEl>
                                      </p:cBhvr>
                                    </p:animEffect>
                                  </p:childTnLst>
                                </p:cTn>
                              </p:par>
                              <p:par>
                                <p:cTn id="27" presetID="22" presetClass="entr" presetSubtype="8" fill="hold" nodeType="withEffect">
                                  <p:stCondLst>
                                    <p:cond delay="200"/>
                                  </p:stCondLst>
                                  <p:childTnLst>
                                    <p:set>
                                      <p:cBhvr>
                                        <p:cTn id="28" dur="1" fill="hold">
                                          <p:stCondLst>
                                            <p:cond delay="0"/>
                                          </p:stCondLst>
                                        </p:cTn>
                                        <p:tgtEl>
                                          <p:spTgt spid="26"/>
                                        </p:tgtEl>
                                        <p:attrNameLst>
                                          <p:attrName>style.visibility</p:attrName>
                                        </p:attrNameLst>
                                      </p:cBhvr>
                                      <p:to>
                                        <p:strVal val="visible"/>
                                      </p:to>
                                    </p:set>
                                    <p:animEffect transition="in" filter="wipe(left)">
                                      <p:cBhvr>
                                        <p:cTn id="29" dur="250"/>
                                        <p:tgtEl>
                                          <p:spTgt spid="26"/>
                                        </p:tgtEl>
                                      </p:cBhvr>
                                    </p:animEffect>
                                  </p:childTnLst>
                                </p:cTn>
                              </p:par>
                              <p:par>
                                <p:cTn id="30" presetID="22" presetClass="entr" presetSubtype="8" fill="hold" nodeType="withEffect">
                                  <p:stCondLst>
                                    <p:cond delay="250"/>
                                  </p:stCondLst>
                                  <p:childTnLst>
                                    <p:set>
                                      <p:cBhvr>
                                        <p:cTn id="31" dur="1" fill="hold">
                                          <p:stCondLst>
                                            <p:cond delay="0"/>
                                          </p:stCondLst>
                                        </p:cTn>
                                        <p:tgtEl>
                                          <p:spTgt spid="28"/>
                                        </p:tgtEl>
                                        <p:attrNameLst>
                                          <p:attrName>style.visibility</p:attrName>
                                        </p:attrNameLst>
                                      </p:cBhvr>
                                      <p:to>
                                        <p:strVal val="visible"/>
                                      </p:to>
                                    </p:set>
                                    <p:animEffect transition="in" filter="wipe(left)">
                                      <p:cBhvr>
                                        <p:cTn id="32" dur="250"/>
                                        <p:tgtEl>
                                          <p:spTgt spid="28"/>
                                        </p:tgtEl>
                                      </p:cBhvr>
                                    </p:animEffect>
                                  </p:childTnLst>
                                </p:cTn>
                              </p:par>
                              <p:par>
                                <p:cTn id="33" presetID="22" presetClass="entr" presetSubtype="8" fill="hold" nodeType="withEffect">
                                  <p:stCondLst>
                                    <p:cond delay="300"/>
                                  </p:stCondLst>
                                  <p:childTnLst>
                                    <p:set>
                                      <p:cBhvr>
                                        <p:cTn id="34" dur="1" fill="hold">
                                          <p:stCondLst>
                                            <p:cond delay="0"/>
                                          </p:stCondLst>
                                        </p:cTn>
                                        <p:tgtEl>
                                          <p:spTgt spid="30"/>
                                        </p:tgtEl>
                                        <p:attrNameLst>
                                          <p:attrName>style.visibility</p:attrName>
                                        </p:attrNameLst>
                                      </p:cBhvr>
                                      <p:to>
                                        <p:strVal val="visible"/>
                                      </p:to>
                                    </p:set>
                                    <p:animEffect transition="in" filter="wipe(left)">
                                      <p:cBhvr>
                                        <p:cTn id="35" dur="250"/>
                                        <p:tgtEl>
                                          <p:spTgt spid="30"/>
                                        </p:tgtEl>
                                      </p:cBhvr>
                                    </p:animEffect>
                                  </p:childTnLst>
                                </p:cTn>
                              </p:par>
                              <p:par>
                                <p:cTn id="36" presetID="22" presetClass="entr" presetSubtype="8" fill="hold" nodeType="withEffect">
                                  <p:stCondLst>
                                    <p:cond delay="350"/>
                                  </p:stCondLst>
                                  <p:childTnLst>
                                    <p:set>
                                      <p:cBhvr>
                                        <p:cTn id="37" dur="1" fill="hold">
                                          <p:stCondLst>
                                            <p:cond delay="0"/>
                                          </p:stCondLst>
                                        </p:cTn>
                                        <p:tgtEl>
                                          <p:spTgt spid="32"/>
                                        </p:tgtEl>
                                        <p:attrNameLst>
                                          <p:attrName>style.visibility</p:attrName>
                                        </p:attrNameLst>
                                      </p:cBhvr>
                                      <p:to>
                                        <p:strVal val="visible"/>
                                      </p:to>
                                    </p:set>
                                    <p:animEffect transition="in" filter="wipe(left)">
                                      <p:cBhvr>
                                        <p:cTn id="38" dur="250"/>
                                        <p:tgtEl>
                                          <p:spTgt spid="32"/>
                                        </p:tgtEl>
                                      </p:cBhvr>
                                    </p:animEffect>
                                  </p:childTnLst>
                                </p:cTn>
                              </p:par>
                              <p:par>
                                <p:cTn id="39" presetID="22" presetClass="entr" presetSubtype="8" fill="hold" nodeType="withEffect">
                                  <p:stCondLst>
                                    <p:cond delay="400"/>
                                  </p:stCondLst>
                                  <p:childTnLst>
                                    <p:set>
                                      <p:cBhvr>
                                        <p:cTn id="40" dur="1" fill="hold">
                                          <p:stCondLst>
                                            <p:cond delay="0"/>
                                          </p:stCondLst>
                                        </p:cTn>
                                        <p:tgtEl>
                                          <p:spTgt spid="34"/>
                                        </p:tgtEl>
                                        <p:attrNameLst>
                                          <p:attrName>style.visibility</p:attrName>
                                        </p:attrNameLst>
                                      </p:cBhvr>
                                      <p:to>
                                        <p:strVal val="visible"/>
                                      </p:to>
                                    </p:set>
                                    <p:animEffect transition="in" filter="wipe(left)">
                                      <p:cBhvr>
                                        <p:cTn id="41" dur="250"/>
                                        <p:tgtEl>
                                          <p:spTgt spid="34"/>
                                        </p:tgtEl>
                                      </p:cBhvr>
                                    </p:animEffect>
                                  </p:childTnLst>
                                </p:cTn>
                              </p:par>
                              <p:par>
                                <p:cTn id="42" presetID="22" presetClass="entr" presetSubtype="8" fill="hold" nodeType="withEffect">
                                  <p:stCondLst>
                                    <p:cond delay="450"/>
                                  </p:stCondLst>
                                  <p:childTnLst>
                                    <p:set>
                                      <p:cBhvr>
                                        <p:cTn id="43" dur="1" fill="hold">
                                          <p:stCondLst>
                                            <p:cond delay="0"/>
                                          </p:stCondLst>
                                        </p:cTn>
                                        <p:tgtEl>
                                          <p:spTgt spid="36"/>
                                        </p:tgtEl>
                                        <p:attrNameLst>
                                          <p:attrName>style.visibility</p:attrName>
                                        </p:attrNameLst>
                                      </p:cBhvr>
                                      <p:to>
                                        <p:strVal val="visible"/>
                                      </p:to>
                                    </p:set>
                                    <p:animEffect transition="in" filter="wipe(left)">
                                      <p:cBhvr>
                                        <p:cTn id="44" dur="250"/>
                                        <p:tgtEl>
                                          <p:spTgt spid="36"/>
                                        </p:tgtEl>
                                      </p:cBhvr>
                                    </p:animEffect>
                                  </p:childTnLst>
                                </p:cTn>
                              </p:par>
                              <p:par>
                                <p:cTn id="45" presetID="22" presetClass="entr" presetSubtype="8" fill="hold" nodeType="withEffect">
                                  <p:stCondLst>
                                    <p:cond delay="500"/>
                                  </p:stCondLst>
                                  <p:childTnLst>
                                    <p:set>
                                      <p:cBhvr>
                                        <p:cTn id="46" dur="1" fill="hold">
                                          <p:stCondLst>
                                            <p:cond delay="0"/>
                                          </p:stCondLst>
                                        </p:cTn>
                                        <p:tgtEl>
                                          <p:spTgt spid="40"/>
                                        </p:tgtEl>
                                        <p:attrNameLst>
                                          <p:attrName>style.visibility</p:attrName>
                                        </p:attrNameLst>
                                      </p:cBhvr>
                                      <p:to>
                                        <p:strVal val="visible"/>
                                      </p:to>
                                    </p:set>
                                    <p:animEffect transition="in" filter="wipe(left)">
                                      <p:cBhvr>
                                        <p:cTn id="47" dur="250"/>
                                        <p:tgtEl>
                                          <p:spTgt spid="40"/>
                                        </p:tgtEl>
                                      </p:cBhvr>
                                    </p:animEffect>
                                  </p:childTnLst>
                                </p:cTn>
                              </p:par>
                              <p:par>
                                <p:cTn id="48" presetID="22" presetClass="entr" presetSubtype="8" fill="hold" nodeType="withEffect">
                                  <p:stCondLst>
                                    <p:cond delay="550"/>
                                  </p:stCondLst>
                                  <p:childTnLst>
                                    <p:set>
                                      <p:cBhvr>
                                        <p:cTn id="49" dur="1" fill="hold">
                                          <p:stCondLst>
                                            <p:cond delay="0"/>
                                          </p:stCondLst>
                                        </p:cTn>
                                        <p:tgtEl>
                                          <p:spTgt spid="42"/>
                                        </p:tgtEl>
                                        <p:attrNameLst>
                                          <p:attrName>style.visibility</p:attrName>
                                        </p:attrNameLst>
                                      </p:cBhvr>
                                      <p:to>
                                        <p:strVal val="visible"/>
                                      </p:to>
                                    </p:set>
                                    <p:animEffect transition="in" filter="wipe(left)">
                                      <p:cBhvr>
                                        <p:cTn id="50" dur="250"/>
                                        <p:tgtEl>
                                          <p:spTgt spid="42"/>
                                        </p:tgtEl>
                                      </p:cBhvr>
                                    </p:animEffect>
                                  </p:childTnLst>
                                </p:cTn>
                              </p:par>
                              <p:par>
                                <p:cTn id="51" presetID="22" presetClass="entr" presetSubtype="8" fill="hold" nodeType="withEffect">
                                  <p:stCondLst>
                                    <p:cond delay="600"/>
                                  </p:stCondLst>
                                  <p:childTnLst>
                                    <p:set>
                                      <p:cBhvr>
                                        <p:cTn id="52" dur="1" fill="hold">
                                          <p:stCondLst>
                                            <p:cond delay="0"/>
                                          </p:stCondLst>
                                        </p:cTn>
                                        <p:tgtEl>
                                          <p:spTgt spid="44"/>
                                        </p:tgtEl>
                                        <p:attrNameLst>
                                          <p:attrName>style.visibility</p:attrName>
                                        </p:attrNameLst>
                                      </p:cBhvr>
                                      <p:to>
                                        <p:strVal val="visible"/>
                                      </p:to>
                                    </p:set>
                                    <p:animEffect transition="in" filter="wipe(left)">
                                      <p:cBhvr>
                                        <p:cTn id="53" dur="250"/>
                                        <p:tgtEl>
                                          <p:spTgt spid="44"/>
                                        </p:tgtEl>
                                      </p:cBhvr>
                                    </p:animEffect>
                                  </p:childTnLst>
                                </p:cTn>
                              </p:par>
                              <p:par>
                                <p:cTn id="54" presetID="22" presetClass="entr" presetSubtype="8" fill="hold" nodeType="withEffect">
                                  <p:stCondLst>
                                    <p:cond delay="650"/>
                                  </p:stCondLst>
                                  <p:childTnLst>
                                    <p:set>
                                      <p:cBhvr>
                                        <p:cTn id="55" dur="1" fill="hold">
                                          <p:stCondLst>
                                            <p:cond delay="0"/>
                                          </p:stCondLst>
                                        </p:cTn>
                                        <p:tgtEl>
                                          <p:spTgt spid="46"/>
                                        </p:tgtEl>
                                        <p:attrNameLst>
                                          <p:attrName>style.visibility</p:attrName>
                                        </p:attrNameLst>
                                      </p:cBhvr>
                                      <p:to>
                                        <p:strVal val="visible"/>
                                      </p:to>
                                    </p:set>
                                    <p:animEffect transition="in" filter="wipe(left)">
                                      <p:cBhvr>
                                        <p:cTn id="56" dur="250"/>
                                        <p:tgtEl>
                                          <p:spTgt spid="46"/>
                                        </p:tgtEl>
                                      </p:cBhvr>
                                    </p:animEffect>
                                  </p:childTnLst>
                                </p:cTn>
                              </p:par>
                              <p:par>
                                <p:cTn id="57" presetID="22" presetClass="entr" presetSubtype="8" fill="hold" nodeType="withEffect">
                                  <p:stCondLst>
                                    <p:cond delay="700"/>
                                  </p:stCondLst>
                                  <p:childTnLst>
                                    <p:set>
                                      <p:cBhvr>
                                        <p:cTn id="58" dur="1" fill="hold">
                                          <p:stCondLst>
                                            <p:cond delay="0"/>
                                          </p:stCondLst>
                                        </p:cTn>
                                        <p:tgtEl>
                                          <p:spTgt spid="48"/>
                                        </p:tgtEl>
                                        <p:attrNameLst>
                                          <p:attrName>style.visibility</p:attrName>
                                        </p:attrNameLst>
                                      </p:cBhvr>
                                      <p:to>
                                        <p:strVal val="visible"/>
                                      </p:to>
                                    </p:set>
                                    <p:animEffect transition="in" filter="wipe(left)">
                                      <p:cBhvr>
                                        <p:cTn id="59" dur="250"/>
                                        <p:tgtEl>
                                          <p:spTgt spid="48"/>
                                        </p:tgtEl>
                                      </p:cBhvr>
                                    </p:animEffect>
                                  </p:childTnLst>
                                </p:cTn>
                              </p:par>
                              <p:par>
                                <p:cTn id="60" presetID="22" presetClass="entr" presetSubtype="8" fill="hold" nodeType="withEffect">
                                  <p:stCondLst>
                                    <p:cond delay="750"/>
                                  </p:stCondLst>
                                  <p:childTnLst>
                                    <p:set>
                                      <p:cBhvr>
                                        <p:cTn id="61" dur="1" fill="hold">
                                          <p:stCondLst>
                                            <p:cond delay="0"/>
                                          </p:stCondLst>
                                        </p:cTn>
                                        <p:tgtEl>
                                          <p:spTgt spid="52"/>
                                        </p:tgtEl>
                                        <p:attrNameLst>
                                          <p:attrName>style.visibility</p:attrName>
                                        </p:attrNameLst>
                                      </p:cBhvr>
                                      <p:to>
                                        <p:strVal val="visible"/>
                                      </p:to>
                                    </p:set>
                                    <p:animEffect transition="in" filter="wipe(left)">
                                      <p:cBhvr>
                                        <p:cTn id="62" dur="250"/>
                                        <p:tgtEl>
                                          <p:spTgt spid="52"/>
                                        </p:tgtEl>
                                      </p:cBhvr>
                                    </p:animEffect>
                                  </p:childTnLst>
                                </p:cTn>
                              </p:par>
                              <p:par>
                                <p:cTn id="63" presetID="22" presetClass="entr" presetSubtype="8" fill="hold" nodeType="withEffect">
                                  <p:stCondLst>
                                    <p:cond delay="800"/>
                                  </p:stCondLst>
                                  <p:childTnLst>
                                    <p:set>
                                      <p:cBhvr>
                                        <p:cTn id="64" dur="1" fill="hold">
                                          <p:stCondLst>
                                            <p:cond delay="0"/>
                                          </p:stCondLst>
                                        </p:cTn>
                                        <p:tgtEl>
                                          <p:spTgt spid="54"/>
                                        </p:tgtEl>
                                        <p:attrNameLst>
                                          <p:attrName>style.visibility</p:attrName>
                                        </p:attrNameLst>
                                      </p:cBhvr>
                                      <p:to>
                                        <p:strVal val="visible"/>
                                      </p:to>
                                    </p:set>
                                    <p:animEffect transition="in" filter="wipe(left)">
                                      <p:cBhvr>
                                        <p:cTn id="65" dur="250"/>
                                        <p:tgtEl>
                                          <p:spTgt spid="54"/>
                                        </p:tgtEl>
                                      </p:cBhvr>
                                    </p:animEffect>
                                  </p:childTnLst>
                                </p:cTn>
                              </p:par>
                              <p:par>
                                <p:cTn id="66" presetID="22" presetClass="entr" presetSubtype="8" fill="hold" nodeType="withEffect">
                                  <p:stCondLst>
                                    <p:cond delay="850"/>
                                  </p:stCondLst>
                                  <p:childTnLst>
                                    <p:set>
                                      <p:cBhvr>
                                        <p:cTn id="67" dur="1" fill="hold">
                                          <p:stCondLst>
                                            <p:cond delay="0"/>
                                          </p:stCondLst>
                                        </p:cTn>
                                        <p:tgtEl>
                                          <p:spTgt spid="58"/>
                                        </p:tgtEl>
                                        <p:attrNameLst>
                                          <p:attrName>style.visibility</p:attrName>
                                        </p:attrNameLst>
                                      </p:cBhvr>
                                      <p:to>
                                        <p:strVal val="visible"/>
                                      </p:to>
                                    </p:set>
                                    <p:animEffect transition="in" filter="wipe(left)">
                                      <p:cBhvr>
                                        <p:cTn id="68" dur="250"/>
                                        <p:tgtEl>
                                          <p:spTgt spid="58"/>
                                        </p:tgtEl>
                                      </p:cBhvr>
                                    </p:animEffect>
                                  </p:childTnLst>
                                </p:cTn>
                              </p:par>
                              <p:par>
                                <p:cTn id="69" presetID="22" presetClass="entr" presetSubtype="8" fill="hold" nodeType="withEffect">
                                  <p:stCondLst>
                                    <p:cond delay="900"/>
                                  </p:stCondLst>
                                  <p:childTnLst>
                                    <p:set>
                                      <p:cBhvr>
                                        <p:cTn id="70" dur="1" fill="hold">
                                          <p:stCondLst>
                                            <p:cond delay="0"/>
                                          </p:stCondLst>
                                        </p:cTn>
                                        <p:tgtEl>
                                          <p:spTgt spid="61"/>
                                        </p:tgtEl>
                                        <p:attrNameLst>
                                          <p:attrName>style.visibility</p:attrName>
                                        </p:attrNameLst>
                                      </p:cBhvr>
                                      <p:to>
                                        <p:strVal val="visible"/>
                                      </p:to>
                                    </p:set>
                                    <p:animEffect transition="in" filter="wipe(left)">
                                      <p:cBhvr>
                                        <p:cTn id="71" dur="250"/>
                                        <p:tgtEl>
                                          <p:spTgt spid="61"/>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xit" presetSubtype="0" fill="hold" grpId="1" nodeType="clickEffect">
                                  <p:stCondLst>
                                    <p:cond delay="0"/>
                                  </p:stCondLst>
                                  <p:childTnLst>
                                    <p:animEffect transition="out" filter="fade">
                                      <p:cBhvr>
                                        <p:cTn id="75" dur="500"/>
                                        <p:tgtEl>
                                          <p:spTgt spid="15"/>
                                        </p:tgtEl>
                                      </p:cBhvr>
                                    </p:animEffect>
                                    <p:set>
                                      <p:cBhvr>
                                        <p:cTn id="76" dur="1" fill="hold">
                                          <p:stCondLst>
                                            <p:cond delay="499"/>
                                          </p:stCondLst>
                                        </p:cTn>
                                        <p:tgtEl>
                                          <p:spTgt spid="15"/>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68"/>
                                        </p:tgtEl>
                                      </p:cBhvr>
                                    </p:animEffect>
                                    <p:set>
                                      <p:cBhvr>
                                        <p:cTn id="79" dur="1" fill="hold">
                                          <p:stCondLst>
                                            <p:cond delay="499"/>
                                          </p:stCondLst>
                                        </p:cTn>
                                        <p:tgtEl>
                                          <p:spTgt spid="68"/>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500"/>
                                        <p:tgtEl>
                                          <p:spTgt spid="75"/>
                                        </p:tgtEl>
                                      </p:cBhvr>
                                    </p:animEffect>
                                    <p:set>
                                      <p:cBhvr>
                                        <p:cTn id="82" dur="1" fill="hold">
                                          <p:stCondLst>
                                            <p:cond delay="499"/>
                                          </p:stCondLst>
                                        </p:cTn>
                                        <p:tgtEl>
                                          <p:spTgt spid="75"/>
                                        </p:tgtEl>
                                        <p:attrNameLst>
                                          <p:attrName>style.visibility</p:attrName>
                                        </p:attrNameLst>
                                      </p:cBhvr>
                                      <p:to>
                                        <p:strVal val="hidden"/>
                                      </p:to>
                                    </p:set>
                                  </p:childTnLst>
                                </p:cTn>
                              </p:par>
                              <p:par>
                                <p:cTn id="83" presetID="10" presetClass="exit" presetSubtype="0" fill="hold" nodeType="withEffect">
                                  <p:stCondLst>
                                    <p:cond delay="500"/>
                                  </p:stCondLst>
                                  <p:childTnLst>
                                    <p:animEffect transition="out" filter="fade">
                                      <p:cBhvr>
                                        <p:cTn id="84" dur="250"/>
                                        <p:tgtEl>
                                          <p:spTgt spid="9"/>
                                        </p:tgtEl>
                                      </p:cBhvr>
                                    </p:animEffect>
                                    <p:set>
                                      <p:cBhvr>
                                        <p:cTn id="85" dur="1" fill="hold">
                                          <p:stCondLst>
                                            <p:cond delay="249"/>
                                          </p:stCondLst>
                                        </p:cTn>
                                        <p:tgtEl>
                                          <p:spTgt spid="9"/>
                                        </p:tgtEl>
                                        <p:attrNameLst>
                                          <p:attrName>style.visibility</p:attrName>
                                        </p:attrNameLst>
                                      </p:cBhvr>
                                      <p:to>
                                        <p:strVal val="hidden"/>
                                      </p:to>
                                    </p:set>
                                  </p:childTnLst>
                                </p:cTn>
                              </p:par>
                              <p:par>
                                <p:cTn id="86" presetID="10" presetClass="exit" presetSubtype="0" fill="hold" nodeType="withEffect">
                                  <p:stCondLst>
                                    <p:cond delay="500"/>
                                  </p:stCondLst>
                                  <p:childTnLst>
                                    <p:animEffect transition="out" filter="fade">
                                      <p:cBhvr>
                                        <p:cTn id="87" dur="250"/>
                                        <p:tgtEl>
                                          <p:spTgt spid="22"/>
                                        </p:tgtEl>
                                      </p:cBhvr>
                                    </p:animEffect>
                                    <p:set>
                                      <p:cBhvr>
                                        <p:cTn id="88" dur="1" fill="hold">
                                          <p:stCondLst>
                                            <p:cond delay="249"/>
                                          </p:stCondLst>
                                        </p:cTn>
                                        <p:tgtEl>
                                          <p:spTgt spid="22"/>
                                        </p:tgtEl>
                                        <p:attrNameLst>
                                          <p:attrName>style.visibility</p:attrName>
                                        </p:attrNameLst>
                                      </p:cBhvr>
                                      <p:to>
                                        <p:strVal val="hidden"/>
                                      </p:to>
                                    </p:set>
                                  </p:childTnLst>
                                </p:cTn>
                              </p:par>
                              <p:par>
                                <p:cTn id="89" presetID="10" presetClass="exit" presetSubtype="0" fill="hold" nodeType="withEffect">
                                  <p:stCondLst>
                                    <p:cond delay="500"/>
                                  </p:stCondLst>
                                  <p:childTnLst>
                                    <p:animEffect transition="out" filter="fade">
                                      <p:cBhvr>
                                        <p:cTn id="90" dur="250"/>
                                        <p:tgtEl>
                                          <p:spTgt spid="24"/>
                                        </p:tgtEl>
                                      </p:cBhvr>
                                    </p:animEffect>
                                    <p:set>
                                      <p:cBhvr>
                                        <p:cTn id="91" dur="1" fill="hold">
                                          <p:stCondLst>
                                            <p:cond delay="249"/>
                                          </p:stCondLst>
                                        </p:cTn>
                                        <p:tgtEl>
                                          <p:spTgt spid="24"/>
                                        </p:tgtEl>
                                        <p:attrNameLst>
                                          <p:attrName>style.visibility</p:attrName>
                                        </p:attrNameLst>
                                      </p:cBhvr>
                                      <p:to>
                                        <p:strVal val="hidden"/>
                                      </p:to>
                                    </p:set>
                                  </p:childTnLst>
                                </p:cTn>
                              </p:par>
                              <p:par>
                                <p:cTn id="92" presetID="10" presetClass="exit" presetSubtype="0" fill="hold" nodeType="withEffect">
                                  <p:stCondLst>
                                    <p:cond delay="500"/>
                                  </p:stCondLst>
                                  <p:childTnLst>
                                    <p:animEffect transition="out" filter="fade">
                                      <p:cBhvr>
                                        <p:cTn id="93" dur="250"/>
                                        <p:tgtEl>
                                          <p:spTgt spid="25"/>
                                        </p:tgtEl>
                                      </p:cBhvr>
                                    </p:animEffect>
                                    <p:set>
                                      <p:cBhvr>
                                        <p:cTn id="94" dur="1" fill="hold">
                                          <p:stCondLst>
                                            <p:cond delay="249"/>
                                          </p:stCondLst>
                                        </p:cTn>
                                        <p:tgtEl>
                                          <p:spTgt spid="25"/>
                                        </p:tgtEl>
                                        <p:attrNameLst>
                                          <p:attrName>style.visibility</p:attrName>
                                        </p:attrNameLst>
                                      </p:cBhvr>
                                      <p:to>
                                        <p:strVal val="hidden"/>
                                      </p:to>
                                    </p:set>
                                  </p:childTnLst>
                                </p:cTn>
                              </p:par>
                              <p:par>
                                <p:cTn id="95" presetID="10" presetClass="exit" presetSubtype="0" fill="hold" nodeType="withEffect">
                                  <p:stCondLst>
                                    <p:cond delay="500"/>
                                  </p:stCondLst>
                                  <p:childTnLst>
                                    <p:animEffect transition="out" filter="fade">
                                      <p:cBhvr>
                                        <p:cTn id="96" dur="250"/>
                                        <p:tgtEl>
                                          <p:spTgt spid="26"/>
                                        </p:tgtEl>
                                      </p:cBhvr>
                                    </p:animEffect>
                                    <p:set>
                                      <p:cBhvr>
                                        <p:cTn id="97" dur="1" fill="hold">
                                          <p:stCondLst>
                                            <p:cond delay="249"/>
                                          </p:stCondLst>
                                        </p:cTn>
                                        <p:tgtEl>
                                          <p:spTgt spid="26"/>
                                        </p:tgtEl>
                                        <p:attrNameLst>
                                          <p:attrName>style.visibility</p:attrName>
                                        </p:attrNameLst>
                                      </p:cBhvr>
                                      <p:to>
                                        <p:strVal val="hidden"/>
                                      </p:to>
                                    </p:set>
                                  </p:childTnLst>
                                </p:cTn>
                              </p:par>
                              <p:par>
                                <p:cTn id="98" presetID="10" presetClass="exit" presetSubtype="0" fill="hold" nodeType="withEffect">
                                  <p:stCondLst>
                                    <p:cond delay="500"/>
                                  </p:stCondLst>
                                  <p:childTnLst>
                                    <p:animEffect transition="out" filter="fade">
                                      <p:cBhvr>
                                        <p:cTn id="99" dur="250"/>
                                        <p:tgtEl>
                                          <p:spTgt spid="28"/>
                                        </p:tgtEl>
                                      </p:cBhvr>
                                    </p:animEffect>
                                    <p:set>
                                      <p:cBhvr>
                                        <p:cTn id="100" dur="1" fill="hold">
                                          <p:stCondLst>
                                            <p:cond delay="249"/>
                                          </p:stCondLst>
                                        </p:cTn>
                                        <p:tgtEl>
                                          <p:spTgt spid="28"/>
                                        </p:tgtEl>
                                        <p:attrNameLst>
                                          <p:attrName>style.visibility</p:attrName>
                                        </p:attrNameLst>
                                      </p:cBhvr>
                                      <p:to>
                                        <p:strVal val="hidden"/>
                                      </p:to>
                                    </p:set>
                                  </p:childTnLst>
                                </p:cTn>
                              </p:par>
                              <p:par>
                                <p:cTn id="101" presetID="10" presetClass="exit" presetSubtype="0" fill="hold" nodeType="withEffect">
                                  <p:stCondLst>
                                    <p:cond delay="500"/>
                                  </p:stCondLst>
                                  <p:childTnLst>
                                    <p:animEffect transition="out" filter="fade">
                                      <p:cBhvr>
                                        <p:cTn id="102" dur="250"/>
                                        <p:tgtEl>
                                          <p:spTgt spid="30"/>
                                        </p:tgtEl>
                                      </p:cBhvr>
                                    </p:animEffect>
                                    <p:set>
                                      <p:cBhvr>
                                        <p:cTn id="103" dur="1" fill="hold">
                                          <p:stCondLst>
                                            <p:cond delay="249"/>
                                          </p:stCondLst>
                                        </p:cTn>
                                        <p:tgtEl>
                                          <p:spTgt spid="30"/>
                                        </p:tgtEl>
                                        <p:attrNameLst>
                                          <p:attrName>style.visibility</p:attrName>
                                        </p:attrNameLst>
                                      </p:cBhvr>
                                      <p:to>
                                        <p:strVal val="hidden"/>
                                      </p:to>
                                    </p:set>
                                  </p:childTnLst>
                                </p:cTn>
                              </p:par>
                              <p:par>
                                <p:cTn id="104" presetID="10" presetClass="exit" presetSubtype="0" fill="hold" nodeType="withEffect">
                                  <p:stCondLst>
                                    <p:cond delay="500"/>
                                  </p:stCondLst>
                                  <p:childTnLst>
                                    <p:animEffect transition="out" filter="fade">
                                      <p:cBhvr>
                                        <p:cTn id="105" dur="250"/>
                                        <p:tgtEl>
                                          <p:spTgt spid="32"/>
                                        </p:tgtEl>
                                      </p:cBhvr>
                                    </p:animEffect>
                                    <p:set>
                                      <p:cBhvr>
                                        <p:cTn id="106" dur="1" fill="hold">
                                          <p:stCondLst>
                                            <p:cond delay="249"/>
                                          </p:stCondLst>
                                        </p:cTn>
                                        <p:tgtEl>
                                          <p:spTgt spid="32"/>
                                        </p:tgtEl>
                                        <p:attrNameLst>
                                          <p:attrName>style.visibility</p:attrName>
                                        </p:attrNameLst>
                                      </p:cBhvr>
                                      <p:to>
                                        <p:strVal val="hidden"/>
                                      </p:to>
                                    </p:set>
                                  </p:childTnLst>
                                </p:cTn>
                              </p:par>
                              <p:par>
                                <p:cTn id="107" presetID="10" presetClass="exit" presetSubtype="0" fill="hold" nodeType="withEffect">
                                  <p:stCondLst>
                                    <p:cond delay="500"/>
                                  </p:stCondLst>
                                  <p:childTnLst>
                                    <p:animEffect transition="out" filter="fade">
                                      <p:cBhvr>
                                        <p:cTn id="108" dur="250"/>
                                        <p:tgtEl>
                                          <p:spTgt spid="34"/>
                                        </p:tgtEl>
                                      </p:cBhvr>
                                    </p:animEffect>
                                    <p:set>
                                      <p:cBhvr>
                                        <p:cTn id="109" dur="1" fill="hold">
                                          <p:stCondLst>
                                            <p:cond delay="249"/>
                                          </p:stCondLst>
                                        </p:cTn>
                                        <p:tgtEl>
                                          <p:spTgt spid="34"/>
                                        </p:tgtEl>
                                        <p:attrNameLst>
                                          <p:attrName>style.visibility</p:attrName>
                                        </p:attrNameLst>
                                      </p:cBhvr>
                                      <p:to>
                                        <p:strVal val="hidden"/>
                                      </p:to>
                                    </p:set>
                                  </p:childTnLst>
                                </p:cTn>
                              </p:par>
                              <p:par>
                                <p:cTn id="110" presetID="10" presetClass="exit" presetSubtype="0" fill="hold" nodeType="withEffect">
                                  <p:stCondLst>
                                    <p:cond delay="500"/>
                                  </p:stCondLst>
                                  <p:childTnLst>
                                    <p:animEffect transition="out" filter="fade">
                                      <p:cBhvr>
                                        <p:cTn id="111" dur="250"/>
                                        <p:tgtEl>
                                          <p:spTgt spid="36"/>
                                        </p:tgtEl>
                                      </p:cBhvr>
                                    </p:animEffect>
                                    <p:set>
                                      <p:cBhvr>
                                        <p:cTn id="112" dur="1" fill="hold">
                                          <p:stCondLst>
                                            <p:cond delay="249"/>
                                          </p:stCondLst>
                                        </p:cTn>
                                        <p:tgtEl>
                                          <p:spTgt spid="36"/>
                                        </p:tgtEl>
                                        <p:attrNameLst>
                                          <p:attrName>style.visibility</p:attrName>
                                        </p:attrNameLst>
                                      </p:cBhvr>
                                      <p:to>
                                        <p:strVal val="hidden"/>
                                      </p:to>
                                    </p:set>
                                  </p:childTnLst>
                                </p:cTn>
                              </p:par>
                              <p:par>
                                <p:cTn id="113" presetID="10" presetClass="exit" presetSubtype="0" fill="hold" nodeType="withEffect">
                                  <p:stCondLst>
                                    <p:cond delay="500"/>
                                  </p:stCondLst>
                                  <p:childTnLst>
                                    <p:animEffect transition="out" filter="fade">
                                      <p:cBhvr>
                                        <p:cTn id="114" dur="250"/>
                                        <p:tgtEl>
                                          <p:spTgt spid="40"/>
                                        </p:tgtEl>
                                      </p:cBhvr>
                                    </p:animEffect>
                                    <p:set>
                                      <p:cBhvr>
                                        <p:cTn id="115" dur="1" fill="hold">
                                          <p:stCondLst>
                                            <p:cond delay="249"/>
                                          </p:stCondLst>
                                        </p:cTn>
                                        <p:tgtEl>
                                          <p:spTgt spid="40"/>
                                        </p:tgtEl>
                                        <p:attrNameLst>
                                          <p:attrName>style.visibility</p:attrName>
                                        </p:attrNameLst>
                                      </p:cBhvr>
                                      <p:to>
                                        <p:strVal val="hidden"/>
                                      </p:to>
                                    </p:set>
                                  </p:childTnLst>
                                </p:cTn>
                              </p:par>
                              <p:par>
                                <p:cTn id="116" presetID="10" presetClass="exit" presetSubtype="0" fill="hold" nodeType="withEffect">
                                  <p:stCondLst>
                                    <p:cond delay="500"/>
                                  </p:stCondLst>
                                  <p:childTnLst>
                                    <p:animEffect transition="out" filter="fade">
                                      <p:cBhvr>
                                        <p:cTn id="117" dur="250"/>
                                        <p:tgtEl>
                                          <p:spTgt spid="42"/>
                                        </p:tgtEl>
                                      </p:cBhvr>
                                    </p:animEffect>
                                    <p:set>
                                      <p:cBhvr>
                                        <p:cTn id="118" dur="1" fill="hold">
                                          <p:stCondLst>
                                            <p:cond delay="249"/>
                                          </p:stCondLst>
                                        </p:cTn>
                                        <p:tgtEl>
                                          <p:spTgt spid="42"/>
                                        </p:tgtEl>
                                        <p:attrNameLst>
                                          <p:attrName>style.visibility</p:attrName>
                                        </p:attrNameLst>
                                      </p:cBhvr>
                                      <p:to>
                                        <p:strVal val="hidden"/>
                                      </p:to>
                                    </p:set>
                                  </p:childTnLst>
                                </p:cTn>
                              </p:par>
                              <p:par>
                                <p:cTn id="119" presetID="10" presetClass="exit" presetSubtype="0" fill="hold" nodeType="withEffect">
                                  <p:stCondLst>
                                    <p:cond delay="500"/>
                                  </p:stCondLst>
                                  <p:childTnLst>
                                    <p:animEffect transition="out" filter="fade">
                                      <p:cBhvr>
                                        <p:cTn id="120" dur="250"/>
                                        <p:tgtEl>
                                          <p:spTgt spid="44"/>
                                        </p:tgtEl>
                                      </p:cBhvr>
                                    </p:animEffect>
                                    <p:set>
                                      <p:cBhvr>
                                        <p:cTn id="121" dur="1" fill="hold">
                                          <p:stCondLst>
                                            <p:cond delay="249"/>
                                          </p:stCondLst>
                                        </p:cTn>
                                        <p:tgtEl>
                                          <p:spTgt spid="44"/>
                                        </p:tgtEl>
                                        <p:attrNameLst>
                                          <p:attrName>style.visibility</p:attrName>
                                        </p:attrNameLst>
                                      </p:cBhvr>
                                      <p:to>
                                        <p:strVal val="hidden"/>
                                      </p:to>
                                    </p:set>
                                  </p:childTnLst>
                                </p:cTn>
                              </p:par>
                              <p:par>
                                <p:cTn id="122" presetID="10" presetClass="exit" presetSubtype="0" fill="hold" nodeType="withEffect">
                                  <p:stCondLst>
                                    <p:cond delay="500"/>
                                  </p:stCondLst>
                                  <p:childTnLst>
                                    <p:animEffect transition="out" filter="fade">
                                      <p:cBhvr>
                                        <p:cTn id="123" dur="250"/>
                                        <p:tgtEl>
                                          <p:spTgt spid="46"/>
                                        </p:tgtEl>
                                      </p:cBhvr>
                                    </p:animEffect>
                                    <p:set>
                                      <p:cBhvr>
                                        <p:cTn id="124" dur="1" fill="hold">
                                          <p:stCondLst>
                                            <p:cond delay="249"/>
                                          </p:stCondLst>
                                        </p:cTn>
                                        <p:tgtEl>
                                          <p:spTgt spid="46"/>
                                        </p:tgtEl>
                                        <p:attrNameLst>
                                          <p:attrName>style.visibility</p:attrName>
                                        </p:attrNameLst>
                                      </p:cBhvr>
                                      <p:to>
                                        <p:strVal val="hidden"/>
                                      </p:to>
                                    </p:set>
                                  </p:childTnLst>
                                </p:cTn>
                              </p:par>
                              <p:par>
                                <p:cTn id="125" presetID="10" presetClass="exit" presetSubtype="0" fill="hold" nodeType="withEffect">
                                  <p:stCondLst>
                                    <p:cond delay="500"/>
                                  </p:stCondLst>
                                  <p:childTnLst>
                                    <p:animEffect transition="out" filter="fade">
                                      <p:cBhvr>
                                        <p:cTn id="126" dur="250"/>
                                        <p:tgtEl>
                                          <p:spTgt spid="48"/>
                                        </p:tgtEl>
                                      </p:cBhvr>
                                    </p:animEffect>
                                    <p:set>
                                      <p:cBhvr>
                                        <p:cTn id="127" dur="1" fill="hold">
                                          <p:stCondLst>
                                            <p:cond delay="249"/>
                                          </p:stCondLst>
                                        </p:cTn>
                                        <p:tgtEl>
                                          <p:spTgt spid="48"/>
                                        </p:tgtEl>
                                        <p:attrNameLst>
                                          <p:attrName>style.visibility</p:attrName>
                                        </p:attrNameLst>
                                      </p:cBhvr>
                                      <p:to>
                                        <p:strVal val="hidden"/>
                                      </p:to>
                                    </p:set>
                                  </p:childTnLst>
                                </p:cTn>
                              </p:par>
                              <p:par>
                                <p:cTn id="128" presetID="10" presetClass="exit" presetSubtype="0" fill="hold" nodeType="withEffect">
                                  <p:stCondLst>
                                    <p:cond delay="500"/>
                                  </p:stCondLst>
                                  <p:childTnLst>
                                    <p:animEffect transition="out" filter="fade">
                                      <p:cBhvr>
                                        <p:cTn id="129" dur="250"/>
                                        <p:tgtEl>
                                          <p:spTgt spid="52"/>
                                        </p:tgtEl>
                                      </p:cBhvr>
                                    </p:animEffect>
                                    <p:set>
                                      <p:cBhvr>
                                        <p:cTn id="130" dur="1" fill="hold">
                                          <p:stCondLst>
                                            <p:cond delay="249"/>
                                          </p:stCondLst>
                                        </p:cTn>
                                        <p:tgtEl>
                                          <p:spTgt spid="52"/>
                                        </p:tgtEl>
                                        <p:attrNameLst>
                                          <p:attrName>style.visibility</p:attrName>
                                        </p:attrNameLst>
                                      </p:cBhvr>
                                      <p:to>
                                        <p:strVal val="hidden"/>
                                      </p:to>
                                    </p:set>
                                  </p:childTnLst>
                                </p:cTn>
                              </p:par>
                              <p:par>
                                <p:cTn id="131" presetID="10" presetClass="exit" presetSubtype="0" fill="hold" nodeType="withEffect">
                                  <p:stCondLst>
                                    <p:cond delay="500"/>
                                  </p:stCondLst>
                                  <p:childTnLst>
                                    <p:animEffect transition="out" filter="fade">
                                      <p:cBhvr>
                                        <p:cTn id="132" dur="250"/>
                                        <p:tgtEl>
                                          <p:spTgt spid="54"/>
                                        </p:tgtEl>
                                      </p:cBhvr>
                                    </p:animEffect>
                                    <p:set>
                                      <p:cBhvr>
                                        <p:cTn id="133" dur="1" fill="hold">
                                          <p:stCondLst>
                                            <p:cond delay="249"/>
                                          </p:stCondLst>
                                        </p:cTn>
                                        <p:tgtEl>
                                          <p:spTgt spid="54"/>
                                        </p:tgtEl>
                                        <p:attrNameLst>
                                          <p:attrName>style.visibility</p:attrName>
                                        </p:attrNameLst>
                                      </p:cBhvr>
                                      <p:to>
                                        <p:strVal val="hidden"/>
                                      </p:to>
                                    </p:set>
                                  </p:childTnLst>
                                </p:cTn>
                              </p:par>
                              <p:par>
                                <p:cTn id="134" presetID="10" presetClass="exit" presetSubtype="0" fill="hold" nodeType="withEffect">
                                  <p:stCondLst>
                                    <p:cond delay="500"/>
                                  </p:stCondLst>
                                  <p:childTnLst>
                                    <p:animEffect transition="out" filter="fade">
                                      <p:cBhvr>
                                        <p:cTn id="135" dur="250"/>
                                        <p:tgtEl>
                                          <p:spTgt spid="58"/>
                                        </p:tgtEl>
                                      </p:cBhvr>
                                    </p:animEffect>
                                    <p:set>
                                      <p:cBhvr>
                                        <p:cTn id="136" dur="1" fill="hold">
                                          <p:stCondLst>
                                            <p:cond delay="249"/>
                                          </p:stCondLst>
                                        </p:cTn>
                                        <p:tgtEl>
                                          <p:spTgt spid="58"/>
                                        </p:tgtEl>
                                        <p:attrNameLst>
                                          <p:attrName>style.visibility</p:attrName>
                                        </p:attrNameLst>
                                      </p:cBhvr>
                                      <p:to>
                                        <p:strVal val="hidden"/>
                                      </p:to>
                                    </p:set>
                                  </p:childTnLst>
                                </p:cTn>
                              </p:par>
                              <p:par>
                                <p:cTn id="137" presetID="10" presetClass="exit" presetSubtype="0" fill="hold" nodeType="withEffect">
                                  <p:stCondLst>
                                    <p:cond delay="500"/>
                                  </p:stCondLst>
                                  <p:childTnLst>
                                    <p:animEffect transition="out" filter="fade">
                                      <p:cBhvr>
                                        <p:cTn id="138" dur="250"/>
                                        <p:tgtEl>
                                          <p:spTgt spid="61"/>
                                        </p:tgtEl>
                                      </p:cBhvr>
                                    </p:animEffect>
                                    <p:set>
                                      <p:cBhvr>
                                        <p:cTn id="139" dur="1" fill="hold">
                                          <p:stCondLst>
                                            <p:cond delay="249"/>
                                          </p:stCondLst>
                                        </p:cTn>
                                        <p:tgtEl>
                                          <p:spTgt spid="6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8" grpId="1" animBg="1"/>
      <p:bldP spid="75" grpId="0" animBg="1"/>
      <p:bldP spid="75" grpId="1" animBg="1"/>
      <p:bldP spid="15" grpId="0" animBg="1"/>
      <p:bldP spid="15"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20"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4"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6"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33" name="Straight Connector 2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133916"/>
            <a:ext cx="2743200" cy="365125"/>
          </a:xfrm>
        </p:spPr>
        <p:txBody>
          <a:bodyPr vert="horz" lIns="91440" tIns="45720" rIns="91440" bIns="45720" rtlCol="0" anchor="ctr">
            <a:normAutofit/>
          </a:bodyPr>
          <a:lstStyle/>
          <a:p>
            <a:pPr>
              <a:spcAft>
                <a:spcPts val="600"/>
              </a:spcAft>
            </a:pPr>
            <a:fld id="{D8DA9DAA-006C-4F4B-980E-E3DF019B24E2}" type="slidenum">
              <a:rPr lang="en-US">
                <a:solidFill>
                  <a:schemeClr val="bg1"/>
                </a:solidFill>
              </a:rPr>
              <a:pPr>
                <a:spcAft>
                  <a:spcPts val="600"/>
                </a:spcAft>
              </a:pPr>
              <a:t>13</a:t>
            </a:fld>
            <a:endParaRPr lang="en-US">
              <a:solidFill>
                <a:schemeClr val="bg1"/>
              </a:solidFill>
            </a:endParaRPr>
          </a:p>
        </p:txBody>
      </p:sp>
      <p:pic>
        <p:nvPicPr>
          <p:cNvPr id="4" name="Picture 3">
            <a:extLst>
              <a:ext uri="{FF2B5EF4-FFF2-40B4-BE49-F238E27FC236}">
                <a16:creationId xmlns:a16="http://schemas.microsoft.com/office/drawing/2014/main" id="{77323B31-4822-4F8C-ACF8-F2B6DF9EC583}"/>
              </a:ext>
            </a:extLst>
          </p:cNvPr>
          <p:cNvPicPr>
            <a:picLocks noChangeAspect="1"/>
          </p:cNvPicPr>
          <p:nvPr/>
        </p:nvPicPr>
        <p:blipFill>
          <a:blip r:embed="rId2">
            <a:clrChange>
              <a:clrFrom>
                <a:srgbClr val="FFFFFF"/>
              </a:clrFrom>
              <a:clrTo>
                <a:srgbClr val="FFFFFF">
                  <a:alpha val="0"/>
                </a:srgbClr>
              </a:clrTo>
            </a:clrChange>
            <a:lum bright="70000" contrast="-70000"/>
            <a:extLst>
              <a:ext uri="{BEBA8EAE-BF5A-486C-A8C5-ECC9F3942E4B}">
                <a14:imgProps xmlns:a14="http://schemas.microsoft.com/office/drawing/2010/main">
                  <a14:imgLayer r:embed="rId3">
                    <a14:imgEffect>
                      <a14:brightnessContrast bright="73000" contrast="100000"/>
                    </a14:imgEffect>
                  </a14:imgLayer>
                </a14:imgProps>
              </a:ext>
            </a:extLst>
          </a:blip>
          <a:stretch>
            <a:fillRect/>
          </a:stretch>
        </p:blipFill>
        <p:spPr>
          <a:xfrm>
            <a:off x="3345523" y="1026270"/>
            <a:ext cx="5500954" cy="1176505"/>
          </a:xfrm>
          <a:prstGeom prst="rect">
            <a:avLst/>
          </a:prstGeom>
        </p:spPr>
      </p:pic>
      <p:pic>
        <p:nvPicPr>
          <p:cNvPr id="6" name="Picture 5">
            <a:extLst>
              <a:ext uri="{FF2B5EF4-FFF2-40B4-BE49-F238E27FC236}">
                <a16:creationId xmlns:a16="http://schemas.microsoft.com/office/drawing/2014/main" id="{ECDF7ABF-A34C-4530-B520-0DE21DACCC3A}"/>
              </a:ext>
            </a:extLst>
          </p:cNvPr>
          <p:cNvPicPr>
            <a:picLocks noChangeAspect="1"/>
          </p:cNvPicPr>
          <p:nvPr/>
        </p:nvPicPr>
        <p:blipFill>
          <a:blip r:embed="rId4"/>
          <a:stretch>
            <a:fillRect/>
          </a:stretch>
        </p:blipFill>
        <p:spPr>
          <a:xfrm>
            <a:off x="3345524" y="2321492"/>
            <a:ext cx="5500953" cy="1369693"/>
          </a:xfrm>
          <a:prstGeom prst="rect">
            <a:avLst/>
          </a:prstGeom>
        </p:spPr>
      </p:pic>
      <p:sp>
        <p:nvSpPr>
          <p:cNvPr id="21" name="Rectangle 20">
            <a:extLst>
              <a:ext uri="{FF2B5EF4-FFF2-40B4-BE49-F238E27FC236}">
                <a16:creationId xmlns:a16="http://schemas.microsoft.com/office/drawing/2014/main" id="{D6B47C36-47B3-4F99-8D64-B14F47EFE323}"/>
              </a:ext>
            </a:extLst>
          </p:cNvPr>
          <p:cNvSpPr/>
          <p:nvPr/>
        </p:nvSpPr>
        <p:spPr>
          <a:xfrm>
            <a:off x="4984384" y="1051889"/>
            <a:ext cx="282208" cy="354121"/>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23" name="Rectangle 22">
            <a:extLst>
              <a:ext uri="{FF2B5EF4-FFF2-40B4-BE49-F238E27FC236}">
                <a16:creationId xmlns:a16="http://schemas.microsoft.com/office/drawing/2014/main" id="{CCF2266D-C5FD-448D-AEA6-2706BDFF7CD5}"/>
              </a:ext>
            </a:extLst>
          </p:cNvPr>
          <p:cNvSpPr/>
          <p:nvPr/>
        </p:nvSpPr>
        <p:spPr>
          <a:xfrm>
            <a:off x="5037992" y="2832966"/>
            <a:ext cx="826477" cy="182796"/>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graphicFrame>
        <p:nvGraphicFramePr>
          <p:cNvPr id="25" name="Table 2">
            <a:extLst>
              <a:ext uri="{FF2B5EF4-FFF2-40B4-BE49-F238E27FC236}">
                <a16:creationId xmlns:a16="http://schemas.microsoft.com/office/drawing/2014/main" id="{56092A99-63E7-47B8-A32E-30A55B2CDFCD}"/>
              </a:ext>
            </a:extLst>
          </p:cNvPr>
          <p:cNvGraphicFramePr>
            <a:graphicFrameLocks noGrp="1"/>
          </p:cNvGraphicFramePr>
          <p:nvPr>
            <p:extLst>
              <p:ext uri="{D42A27DB-BD31-4B8C-83A1-F6EECF244321}">
                <p14:modId xmlns:p14="http://schemas.microsoft.com/office/powerpoint/2010/main" val="3475546272"/>
              </p:ext>
            </p:extLst>
          </p:nvPr>
        </p:nvGraphicFramePr>
        <p:xfrm>
          <a:off x="3362253" y="3747278"/>
          <a:ext cx="2219113" cy="370840"/>
        </p:xfrm>
        <a:graphic>
          <a:graphicData uri="http://schemas.openxmlformats.org/drawingml/2006/table">
            <a:tbl>
              <a:tblPr firstRow="1" bandRow="1">
                <a:tableStyleId>{5C22544A-7EE6-4342-B048-85BDC9FD1C3A}</a:tableStyleId>
              </a:tblPr>
              <a:tblGrid>
                <a:gridCol w="2219113">
                  <a:extLst>
                    <a:ext uri="{9D8B030D-6E8A-4147-A177-3AD203B41FA5}">
                      <a16:colId xmlns:a16="http://schemas.microsoft.com/office/drawing/2014/main" val="1469311154"/>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b="1" dirty="0">
                          <a:latin typeface="Calibri" panose="020F0502020204030204" pitchFamily="34" charset="0"/>
                          <a:cs typeface="Calibri" panose="020F0502020204030204" pitchFamily="34" charset="0"/>
                        </a:rPr>
                        <a:t>Distance to scene</a:t>
                      </a:r>
                    </a:p>
                  </a:txBody>
                  <a:tcPr>
                    <a:lnL w="28575" cap="flat" cmpd="sng" algn="ctr">
                      <a:solidFill>
                        <a:schemeClr val="accent5"/>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45403697"/>
                  </a:ext>
                </a:extLst>
              </a:tr>
            </a:tbl>
          </a:graphicData>
        </a:graphic>
      </p:graphicFrame>
      <p:sp>
        <p:nvSpPr>
          <p:cNvPr id="27" name="Rectangle 26">
            <a:extLst>
              <a:ext uri="{FF2B5EF4-FFF2-40B4-BE49-F238E27FC236}">
                <a16:creationId xmlns:a16="http://schemas.microsoft.com/office/drawing/2014/main" id="{4341033B-97BD-4501-8797-D69524D84176}"/>
              </a:ext>
            </a:extLst>
          </p:cNvPr>
          <p:cNvSpPr/>
          <p:nvPr/>
        </p:nvSpPr>
        <p:spPr>
          <a:xfrm>
            <a:off x="5324473" y="1051888"/>
            <a:ext cx="1269758" cy="354121"/>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graphicFrame>
        <p:nvGraphicFramePr>
          <p:cNvPr id="28" name="Table 2">
            <a:extLst>
              <a:ext uri="{FF2B5EF4-FFF2-40B4-BE49-F238E27FC236}">
                <a16:creationId xmlns:a16="http://schemas.microsoft.com/office/drawing/2014/main" id="{D3274512-3952-46C5-8DC0-66C0A1059F9C}"/>
              </a:ext>
            </a:extLst>
          </p:cNvPr>
          <p:cNvGraphicFramePr>
            <a:graphicFrameLocks noGrp="1"/>
          </p:cNvGraphicFramePr>
          <p:nvPr>
            <p:extLst>
              <p:ext uri="{D42A27DB-BD31-4B8C-83A1-F6EECF244321}">
                <p14:modId xmlns:p14="http://schemas.microsoft.com/office/powerpoint/2010/main" val="2519051302"/>
              </p:ext>
            </p:extLst>
          </p:nvPr>
        </p:nvGraphicFramePr>
        <p:xfrm>
          <a:off x="3362252" y="4177150"/>
          <a:ext cx="4287053" cy="370840"/>
        </p:xfrm>
        <a:graphic>
          <a:graphicData uri="http://schemas.openxmlformats.org/drawingml/2006/table">
            <a:tbl>
              <a:tblPr firstRow="1" bandRow="1">
                <a:tableStyleId>{5C22544A-7EE6-4342-B048-85BDC9FD1C3A}</a:tableStyleId>
              </a:tblPr>
              <a:tblGrid>
                <a:gridCol w="4287053">
                  <a:extLst>
                    <a:ext uri="{9D8B030D-6E8A-4147-A177-3AD203B41FA5}">
                      <a16:colId xmlns:a16="http://schemas.microsoft.com/office/drawing/2014/main" val="1469311154"/>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b="1" dirty="0">
                          <a:latin typeface="Calibri" panose="020F0502020204030204" pitchFamily="34" charset="0"/>
                          <a:cs typeface="Calibri" panose="020F0502020204030204" pitchFamily="34" charset="0"/>
                        </a:rPr>
                        <a:t>Both equate to:</a:t>
                      </a:r>
                      <a:r>
                        <a:rPr lang="en-GB" sz="1600" b="1" dirty="0">
                          <a:latin typeface="Courier New" panose="02070309020205020404" pitchFamily="49" charset="0"/>
                          <a:cs typeface="Courier New" panose="02070309020205020404" pitchFamily="49" charset="0"/>
                        </a:rPr>
                        <a:t> </a:t>
                      </a:r>
                      <a:r>
                        <a:rPr lang="en-GB" sz="1600" b="1" dirty="0">
                          <a:solidFill>
                            <a:schemeClr val="accent4">
                              <a:lumMod val="40000"/>
                              <a:lumOff val="60000"/>
                            </a:schemeClr>
                          </a:solidFill>
                          <a:latin typeface="Courier New" panose="02070309020205020404" pitchFamily="49" charset="0"/>
                          <a:cs typeface="Courier New" panose="02070309020205020404" pitchFamily="49" charset="0"/>
                        </a:rPr>
                        <a:t>p + float3(</a:t>
                      </a:r>
                      <a:r>
                        <a:rPr lang="en-GB" sz="1600" b="1" dirty="0">
                          <a:solidFill>
                            <a:schemeClr val="accent6">
                              <a:lumMod val="40000"/>
                              <a:lumOff val="60000"/>
                            </a:schemeClr>
                          </a:solidFill>
                          <a:latin typeface="Courier New" panose="02070309020205020404" pitchFamily="49" charset="0"/>
                          <a:cs typeface="Courier New" panose="02070309020205020404" pitchFamily="49" charset="0"/>
                        </a:rPr>
                        <a:t>0.001</a:t>
                      </a:r>
                      <a:r>
                        <a:rPr lang="en-GB" sz="1600" b="1" dirty="0">
                          <a:solidFill>
                            <a:schemeClr val="accent4">
                              <a:lumMod val="40000"/>
                              <a:lumOff val="60000"/>
                            </a:schemeClr>
                          </a:solidFill>
                          <a:latin typeface="Courier New" panose="02070309020205020404" pitchFamily="49" charset="0"/>
                          <a:cs typeface="Courier New" panose="02070309020205020404" pitchFamily="49" charset="0"/>
                        </a:rPr>
                        <a:t>,</a:t>
                      </a:r>
                      <a:r>
                        <a:rPr lang="en-GB" sz="1600" b="1" dirty="0">
                          <a:solidFill>
                            <a:schemeClr val="bg1"/>
                          </a:solidFill>
                          <a:latin typeface="Courier New" panose="02070309020205020404" pitchFamily="49" charset="0"/>
                          <a:cs typeface="Courier New" panose="02070309020205020404" pitchFamily="49" charset="0"/>
                        </a:rPr>
                        <a:t>0</a:t>
                      </a:r>
                      <a:r>
                        <a:rPr lang="en-GB" sz="1600" b="1" dirty="0">
                          <a:solidFill>
                            <a:schemeClr val="accent4">
                              <a:lumMod val="40000"/>
                              <a:lumOff val="60000"/>
                            </a:schemeClr>
                          </a:solidFill>
                          <a:latin typeface="Courier New" panose="02070309020205020404" pitchFamily="49" charset="0"/>
                          <a:cs typeface="Courier New" panose="02070309020205020404" pitchFamily="49" charset="0"/>
                        </a:rPr>
                        <a:t>,</a:t>
                      </a:r>
                      <a:r>
                        <a:rPr lang="en-GB" sz="1600" b="1" dirty="0">
                          <a:solidFill>
                            <a:schemeClr val="bg1"/>
                          </a:solidFill>
                          <a:latin typeface="Courier New" panose="02070309020205020404" pitchFamily="49" charset="0"/>
                          <a:cs typeface="Courier New" panose="02070309020205020404" pitchFamily="49" charset="0"/>
                        </a:rPr>
                        <a:t>0</a:t>
                      </a:r>
                      <a:r>
                        <a:rPr lang="en-GB" sz="1600" b="1" dirty="0">
                          <a:solidFill>
                            <a:schemeClr val="accent4">
                              <a:lumMod val="40000"/>
                              <a:lumOff val="60000"/>
                            </a:schemeClr>
                          </a:solidFill>
                          <a:latin typeface="Courier New" panose="02070309020205020404" pitchFamily="49" charset="0"/>
                          <a:cs typeface="Courier New" panose="02070309020205020404" pitchFamily="49" charset="0"/>
                        </a:rPr>
                        <a:t>)</a:t>
                      </a:r>
                      <a:endParaRPr lang="en-GB" sz="1600" b="1" dirty="0">
                        <a:solidFill>
                          <a:schemeClr val="accent4">
                            <a:lumMod val="40000"/>
                            <a:lumOff val="60000"/>
                          </a:schemeClr>
                        </a:solidFill>
                        <a:latin typeface="Calibri" panose="020F0502020204030204" pitchFamily="34" charset="0"/>
                        <a:cs typeface="Calibri" panose="020F0502020204030204" pitchFamily="34" charset="0"/>
                      </a:endParaRPr>
                    </a:p>
                  </a:txBody>
                  <a:tcPr>
                    <a:lnL w="28575" cap="flat" cmpd="sng" algn="ctr">
                      <a:solidFill>
                        <a:schemeClr val="accent6"/>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45403697"/>
                  </a:ext>
                </a:extLst>
              </a:tr>
            </a:tbl>
          </a:graphicData>
        </a:graphic>
      </p:graphicFrame>
      <p:sp>
        <p:nvSpPr>
          <p:cNvPr id="29" name="Rectangle 28">
            <a:extLst>
              <a:ext uri="{FF2B5EF4-FFF2-40B4-BE49-F238E27FC236}">
                <a16:creationId xmlns:a16="http://schemas.microsoft.com/office/drawing/2014/main" id="{810EC2F9-2FAD-44D8-AA39-87F6DB680F00}"/>
              </a:ext>
            </a:extLst>
          </p:cNvPr>
          <p:cNvSpPr/>
          <p:nvPr/>
        </p:nvSpPr>
        <p:spPr>
          <a:xfrm>
            <a:off x="5324473" y="1460888"/>
            <a:ext cx="1269758" cy="354121"/>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graphicFrame>
        <p:nvGraphicFramePr>
          <p:cNvPr id="30" name="Table 2">
            <a:extLst>
              <a:ext uri="{FF2B5EF4-FFF2-40B4-BE49-F238E27FC236}">
                <a16:creationId xmlns:a16="http://schemas.microsoft.com/office/drawing/2014/main" id="{AD004422-F19F-42CD-980C-E43FEA645741}"/>
              </a:ext>
            </a:extLst>
          </p:cNvPr>
          <p:cNvGraphicFramePr>
            <a:graphicFrameLocks noGrp="1"/>
          </p:cNvGraphicFramePr>
          <p:nvPr>
            <p:extLst>
              <p:ext uri="{D42A27DB-BD31-4B8C-83A1-F6EECF244321}">
                <p14:modId xmlns:p14="http://schemas.microsoft.com/office/powerpoint/2010/main" val="3166669796"/>
              </p:ext>
            </p:extLst>
          </p:nvPr>
        </p:nvGraphicFramePr>
        <p:xfrm>
          <a:off x="3362251" y="4544904"/>
          <a:ext cx="4287053" cy="370840"/>
        </p:xfrm>
        <a:graphic>
          <a:graphicData uri="http://schemas.openxmlformats.org/drawingml/2006/table">
            <a:tbl>
              <a:tblPr firstRow="1" bandRow="1">
                <a:tableStyleId>{5C22544A-7EE6-4342-B048-85BDC9FD1C3A}</a:tableStyleId>
              </a:tblPr>
              <a:tblGrid>
                <a:gridCol w="4287053">
                  <a:extLst>
                    <a:ext uri="{9D8B030D-6E8A-4147-A177-3AD203B41FA5}">
                      <a16:colId xmlns:a16="http://schemas.microsoft.com/office/drawing/2014/main" val="1469311154"/>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b="1" dirty="0">
                          <a:latin typeface="Calibri" panose="020F0502020204030204" pitchFamily="34" charset="0"/>
                          <a:cs typeface="Calibri" panose="020F0502020204030204" pitchFamily="34" charset="0"/>
                        </a:rPr>
                        <a:t>Both equate to:</a:t>
                      </a:r>
                      <a:r>
                        <a:rPr lang="en-GB" sz="1600" b="1" dirty="0">
                          <a:latin typeface="Courier New" panose="02070309020205020404" pitchFamily="49" charset="0"/>
                          <a:cs typeface="Courier New" panose="02070309020205020404" pitchFamily="49" charset="0"/>
                        </a:rPr>
                        <a:t> </a:t>
                      </a:r>
                      <a:r>
                        <a:rPr lang="en-GB" sz="1600" b="1" dirty="0">
                          <a:solidFill>
                            <a:schemeClr val="accent4">
                              <a:lumMod val="40000"/>
                              <a:lumOff val="60000"/>
                            </a:schemeClr>
                          </a:solidFill>
                          <a:latin typeface="Courier New" panose="02070309020205020404" pitchFamily="49" charset="0"/>
                          <a:cs typeface="Courier New" panose="02070309020205020404" pitchFamily="49" charset="0"/>
                        </a:rPr>
                        <a:t>p + float3(</a:t>
                      </a:r>
                      <a:r>
                        <a:rPr lang="en-GB" sz="1600" b="1" dirty="0">
                          <a:solidFill>
                            <a:schemeClr val="bg1"/>
                          </a:solidFill>
                          <a:latin typeface="Courier New" panose="02070309020205020404" pitchFamily="49" charset="0"/>
                          <a:cs typeface="Courier New" panose="02070309020205020404" pitchFamily="49" charset="0"/>
                        </a:rPr>
                        <a:t>0</a:t>
                      </a:r>
                      <a:r>
                        <a:rPr lang="en-GB" sz="1600" b="1" dirty="0">
                          <a:solidFill>
                            <a:schemeClr val="accent4">
                              <a:lumMod val="40000"/>
                              <a:lumOff val="60000"/>
                            </a:schemeClr>
                          </a:solidFill>
                          <a:latin typeface="Courier New" panose="02070309020205020404" pitchFamily="49" charset="0"/>
                          <a:cs typeface="Courier New" panose="02070309020205020404" pitchFamily="49" charset="0"/>
                        </a:rPr>
                        <a:t>,</a:t>
                      </a:r>
                      <a:r>
                        <a:rPr lang="en-GB" sz="1600" b="1" dirty="0">
                          <a:solidFill>
                            <a:schemeClr val="accent6">
                              <a:lumMod val="40000"/>
                              <a:lumOff val="60000"/>
                            </a:schemeClr>
                          </a:solidFill>
                          <a:latin typeface="Courier New" panose="02070309020205020404" pitchFamily="49" charset="0"/>
                          <a:cs typeface="Courier New" panose="02070309020205020404" pitchFamily="49" charset="0"/>
                        </a:rPr>
                        <a:t>0.001</a:t>
                      </a:r>
                      <a:r>
                        <a:rPr lang="en-GB" sz="1600" b="1" dirty="0">
                          <a:solidFill>
                            <a:schemeClr val="accent4">
                              <a:lumMod val="40000"/>
                              <a:lumOff val="60000"/>
                            </a:schemeClr>
                          </a:solidFill>
                          <a:latin typeface="Courier New" panose="02070309020205020404" pitchFamily="49" charset="0"/>
                          <a:cs typeface="Courier New" panose="02070309020205020404" pitchFamily="49" charset="0"/>
                        </a:rPr>
                        <a:t>,</a:t>
                      </a:r>
                      <a:r>
                        <a:rPr lang="en-GB" sz="1600" b="1" dirty="0">
                          <a:solidFill>
                            <a:schemeClr val="bg1"/>
                          </a:solidFill>
                          <a:latin typeface="Courier New" panose="02070309020205020404" pitchFamily="49" charset="0"/>
                          <a:cs typeface="Courier New" panose="02070309020205020404" pitchFamily="49" charset="0"/>
                        </a:rPr>
                        <a:t>0</a:t>
                      </a:r>
                      <a:r>
                        <a:rPr lang="en-GB" sz="1600" b="1" dirty="0">
                          <a:solidFill>
                            <a:schemeClr val="accent4">
                              <a:lumMod val="40000"/>
                              <a:lumOff val="60000"/>
                            </a:schemeClr>
                          </a:solidFill>
                          <a:latin typeface="Courier New" panose="02070309020205020404" pitchFamily="49" charset="0"/>
                          <a:cs typeface="Courier New" panose="02070309020205020404" pitchFamily="49" charset="0"/>
                        </a:rPr>
                        <a:t>)</a:t>
                      </a:r>
                      <a:endParaRPr lang="en-GB" sz="1600" b="1" dirty="0">
                        <a:solidFill>
                          <a:schemeClr val="accent4">
                            <a:lumMod val="40000"/>
                            <a:lumOff val="60000"/>
                          </a:schemeClr>
                        </a:solidFill>
                        <a:latin typeface="Calibri" panose="020F0502020204030204" pitchFamily="34" charset="0"/>
                        <a:cs typeface="Calibri" panose="020F0502020204030204" pitchFamily="34" charset="0"/>
                      </a:endParaRPr>
                    </a:p>
                  </a:txBody>
                  <a:tcPr>
                    <a:lnL w="28575" cap="flat" cmpd="sng" algn="ctr">
                      <a:solidFill>
                        <a:schemeClr val="accent6"/>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45403697"/>
                  </a:ext>
                </a:extLst>
              </a:tr>
            </a:tbl>
          </a:graphicData>
        </a:graphic>
      </p:graphicFrame>
      <p:sp>
        <p:nvSpPr>
          <p:cNvPr id="31" name="Rectangle 30">
            <a:extLst>
              <a:ext uri="{FF2B5EF4-FFF2-40B4-BE49-F238E27FC236}">
                <a16:creationId xmlns:a16="http://schemas.microsoft.com/office/drawing/2014/main" id="{507B3087-9234-44F1-AB39-235093567E94}"/>
              </a:ext>
            </a:extLst>
          </p:cNvPr>
          <p:cNvSpPr/>
          <p:nvPr/>
        </p:nvSpPr>
        <p:spPr>
          <a:xfrm>
            <a:off x="5893888" y="2829277"/>
            <a:ext cx="826477" cy="182797"/>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32" name="Rectangle 31">
            <a:extLst>
              <a:ext uri="{FF2B5EF4-FFF2-40B4-BE49-F238E27FC236}">
                <a16:creationId xmlns:a16="http://schemas.microsoft.com/office/drawing/2014/main" id="{49847A55-0FDF-4CF9-856F-3B5ABC493022}"/>
              </a:ext>
            </a:extLst>
          </p:cNvPr>
          <p:cNvSpPr/>
          <p:nvPr/>
        </p:nvSpPr>
        <p:spPr>
          <a:xfrm>
            <a:off x="5563697" y="3012074"/>
            <a:ext cx="826477" cy="182797"/>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Tree>
    <p:extLst>
      <p:ext uri="{BB962C8B-B14F-4D97-AF65-F5344CB8AC3E}">
        <p14:creationId xmlns:p14="http://schemas.microsoft.com/office/powerpoint/2010/main" val="921345157"/>
      </p:ext>
    </p:extLst>
  </p:cSld>
  <p:clrMapOvr>
    <a:masterClrMapping/>
  </p:clrMapOvr>
  <p:transition spd="med">
    <p:pull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par>
                                <p:cTn id="22" presetID="10" presetClass="entr" presetSubtype="0" fill="hold"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fade">
                                      <p:cBhvr>
                                        <p:cTn id="38" dur="500"/>
                                        <p:tgtEl>
                                          <p:spTgt spid="32"/>
                                        </p:tgtEl>
                                      </p:cBhvr>
                                    </p:animEffect>
                                  </p:childTnLst>
                                </p:cTn>
                              </p:par>
                              <p:par>
                                <p:cTn id="39" presetID="10" presetClass="entr" presetSubtype="0" fill="hold" nodeType="with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par>
                                <p:cTn id="42" presetID="10" presetClass="entr" presetSubtype="0" fill="hold" nodeType="withEffect">
                                  <p:stCondLst>
                                    <p:cond delay="0"/>
                                  </p:stCondLst>
                                  <p:childTnLst>
                                    <p:set>
                                      <p:cBhvr>
                                        <p:cTn id="43" dur="1" fill="hold">
                                          <p:stCondLst>
                                            <p:cond delay="0"/>
                                          </p:stCondLst>
                                        </p:cTn>
                                        <p:tgtEl>
                                          <p:spTgt spid="30"/>
                                        </p:tgtEl>
                                        <p:attrNameLst>
                                          <p:attrName>style.visibility</p:attrName>
                                        </p:attrNameLst>
                                      </p:cBhvr>
                                      <p:to>
                                        <p:strVal val="visible"/>
                                      </p:to>
                                    </p:set>
                                    <p:animEffect transition="in" filter="fade">
                                      <p:cBhvr>
                                        <p:cTn id="4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7" grpId="0" animBg="1"/>
      <p:bldP spid="29" grpId="0" animBg="1"/>
      <p:bldP spid="31" grpId="0" animBg="1"/>
      <p:bldP spid="3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20"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4"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6"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33" name="Straight Connector 2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133916"/>
            <a:ext cx="2743200" cy="365125"/>
          </a:xfrm>
        </p:spPr>
        <p:txBody>
          <a:bodyPr vert="horz" lIns="91440" tIns="45720" rIns="91440" bIns="45720" rtlCol="0" anchor="ctr">
            <a:normAutofit/>
          </a:bodyPr>
          <a:lstStyle/>
          <a:p>
            <a:pPr>
              <a:spcAft>
                <a:spcPts val="600"/>
              </a:spcAft>
            </a:pPr>
            <a:fld id="{D8DA9DAA-006C-4F4B-980E-E3DF019B24E2}" type="slidenum">
              <a:rPr lang="en-US">
                <a:solidFill>
                  <a:schemeClr val="bg1"/>
                </a:solidFill>
              </a:rPr>
              <a:pPr>
                <a:spcAft>
                  <a:spcPts val="600"/>
                </a:spcAft>
              </a:pPr>
              <a:t>14</a:t>
            </a:fld>
            <a:endParaRPr lang="en-US">
              <a:solidFill>
                <a:schemeClr val="bg1"/>
              </a:solidFill>
            </a:endParaRP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35D9B6CD-18CF-400A-9484-83878626012C}"/>
                  </a:ext>
                </a:extLst>
              </p:cNvPr>
              <p:cNvSpPr txBox="1"/>
              <p:nvPr/>
            </p:nvSpPr>
            <p:spPr>
              <a:xfrm>
                <a:off x="4119291" y="1845937"/>
                <a:ext cx="4225387" cy="110042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GB" sz="2800" i="1" smtClean="0">
                          <a:solidFill>
                            <a:schemeClr val="bg1"/>
                          </a:solidFill>
                        </a:rPr>
                        <m:t>𝐷</m:t>
                      </m:r>
                      <m:r>
                        <a:rPr lang="en-GB" sz="2800" i="1" smtClean="0">
                          <a:solidFill>
                            <a:schemeClr val="bg1"/>
                          </a:solidFill>
                        </a:rPr>
                        <m:t>=</m:t>
                      </m:r>
                      <m:nary>
                        <m:naryPr>
                          <m:chr m:val="∑"/>
                          <m:limLoc m:val="undOvr"/>
                          <m:supHide m:val="on"/>
                          <m:ctrlPr>
                            <a:rPr lang="en-GB" sz="2800" i="1">
                              <a:solidFill>
                                <a:schemeClr val="bg1"/>
                              </a:solidFill>
                            </a:rPr>
                          </m:ctrlPr>
                        </m:naryPr>
                        <m:sub>
                          <m:r>
                            <a:rPr lang="en-GB" sz="2800" i="1">
                              <a:solidFill>
                                <a:schemeClr val="bg1"/>
                              </a:solidFill>
                            </a:rPr>
                            <m:t>𝑖</m:t>
                          </m:r>
                          <m:r>
                            <a:rPr lang="en-GB" sz="2800" i="1">
                              <a:solidFill>
                                <a:schemeClr val="bg1"/>
                              </a:solidFill>
                            </a:rPr>
                            <m:t> ∈ </m:t>
                          </m:r>
                          <m:r>
                            <a:rPr lang="en-GB" sz="2800" i="1">
                              <a:solidFill>
                                <a:schemeClr val="bg1"/>
                              </a:solidFill>
                            </a:rPr>
                            <m:t>𝑙𝑖𝑔h𝑡𝑠</m:t>
                          </m:r>
                        </m:sub>
                        <m:sup/>
                        <m:e>
                          <m:r>
                            <a:rPr lang="en-GB" sz="2800" i="1">
                              <a:solidFill>
                                <a:schemeClr val="bg1"/>
                              </a:solidFill>
                            </a:rPr>
                            <m:t>(</m:t>
                          </m:r>
                          <m:sSub>
                            <m:sSubPr>
                              <m:ctrlPr>
                                <a:rPr lang="en-GB" sz="2800" i="1">
                                  <a:solidFill>
                                    <a:schemeClr val="bg1"/>
                                  </a:solidFill>
                                </a:rPr>
                              </m:ctrlPr>
                            </m:sSubPr>
                            <m:e>
                              <m:r>
                                <a:rPr lang="en-GB" sz="2800" i="1">
                                  <a:solidFill>
                                    <a:schemeClr val="bg1"/>
                                  </a:solidFill>
                                </a:rPr>
                                <m:t>𝐾</m:t>
                              </m:r>
                            </m:e>
                            <m:sub>
                              <m:r>
                                <a:rPr lang="en-GB" sz="2800" i="1">
                                  <a:solidFill>
                                    <a:schemeClr val="bg1"/>
                                  </a:solidFill>
                                </a:rPr>
                                <m:t>𝑑</m:t>
                              </m:r>
                            </m:sub>
                          </m:sSub>
                          <m:d>
                            <m:dPr>
                              <m:ctrlPr>
                                <a:rPr lang="en-GB" sz="2800" i="1">
                                  <a:solidFill>
                                    <a:schemeClr val="bg1"/>
                                  </a:solidFill>
                                </a:rPr>
                              </m:ctrlPr>
                            </m:dPr>
                            <m:e>
                              <m:sSub>
                                <m:sSubPr>
                                  <m:ctrlPr>
                                    <a:rPr lang="en-GB" sz="2800" i="1">
                                      <a:solidFill>
                                        <a:schemeClr val="bg1"/>
                                      </a:solidFill>
                                    </a:rPr>
                                  </m:ctrlPr>
                                </m:sSubPr>
                                <m:e>
                                  <m:r>
                                    <a:rPr lang="en-GB" sz="2800" i="1">
                                      <a:solidFill>
                                        <a:schemeClr val="bg1"/>
                                      </a:solidFill>
                                    </a:rPr>
                                    <m:t>𝐿</m:t>
                                  </m:r>
                                </m:e>
                                <m:sub>
                                  <m:r>
                                    <a:rPr lang="en-GB" sz="2800" i="1">
                                      <a:solidFill>
                                        <a:schemeClr val="bg1"/>
                                      </a:solidFill>
                                    </a:rPr>
                                    <m:t>𝑖</m:t>
                                  </m:r>
                                </m:sub>
                              </m:sSub>
                              <m:r>
                                <a:rPr lang="en-GB" sz="2800" i="1">
                                  <a:solidFill>
                                    <a:schemeClr val="bg1"/>
                                  </a:solidFill>
                                </a:rPr>
                                <m:t>∙</m:t>
                              </m:r>
                              <m:r>
                                <a:rPr lang="en-GB" sz="2800" i="1">
                                  <a:solidFill>
                                    <a:schemeClr val="bg1"/>
                                  </a:solidFill>
                                </a:rPr>
                                <m:t>𝑁</m:t>
                              </m:r>
                            </m:e>
                          </m:d>
                          <m:sSub>
                            <m:sSubPr>
                              <m:ctrlPr>
                                <a:rPr lang="en-GB" sz="2800" i="1">
                                  <a:solidFill>
                                    <a:schemeClr val="bg1"/>
                                  </a:solidFill>
                                </a:rPr>
                              </m:ctrlPr>
                            </m:sSubPr>
                            <m:e>
                              <m:r>
                                <a:rPr lang="en-GB" sz="2800" i="1">
                                  <a:solidFill>
                                    <a:schemeClr val="bg1"/>
                                  </a:solidFill>
                                </a:rPr>
                                <m:t>𝐶</m:t>
                              </m:r>
                            </m:e>
                            <m:sub>
                              <m:r>
                                <a:rPr lang="en-GB" sz="2800" i="1">
                                  <a:solidFill>
                                    <a:schemeClr val="bg1"/>
                                  </a:solidFill>
                                </a:rPr>
                                <m:t>𝑖</m:t>
                              </m:r>
                              <m:r>
                                <a:rPr lang="en-GB" sz="2800" i="1">
                                  <a:solidFill>
                                    <a:schemeClr val="bg1"/>
                                  </a:solidFill>
                                </a:rPr>
                                <m:t>,</m:t>
                              </m:r>
                              <m:r>
                                <a:rPr lang="en-GB" sz="2800" i="1">
                                  <a:solidFill>
                                    <a:schemeClr val="bg1"/>
                                  </a:solidFill>
                                </a:rPr>
                                <m:t>𝑑</m:t>
                              </m:r>
                            </m:sub>
                          </m:sSub>
                          <m:r>
                            <a:rPr lang="en-GB" sz="2800" i="1">
                              <a:solidFill>
                                <a:schemeClr val="bg1"/>
                              </a:solidFill>
                            </a:rPr>
                            <m:t>)</m:t>
                          </m:r>
                        </m:e>
                      </m:nary>
                    </m:oMath>
                  </m:oMathPara>
                </a14:m>
                <a:endParaRPr lang="en-GB" sz="2800" dirty="0">
                  <a:solidFill>
                    <a:schemeClr val="bg1"/>
                  </a:solidFill>
                </a:endParaRPr>
              </a:p>
            </p:txBody>
          </p:sp>
        </mc:Choice>
        <mc:Fallback>
          <p:sp>
            <p:nvSpPr>
              <p:cNvPr id="2" name="TextBox 1">
                <a:extLst>
                  <a:ext uri="{FF2B5EF4-FFF2-40B4-BE49-F238E27FC236}">
                    <a16:creationId xmlns:a16="http://schemas.microsoft.com/office/drawing/2014/main" id="{35D9B6CD-18CF-400A-9484-83878626012C}"/>
                  </a:ext>
                </a:extLst>
              </p:cNvPr>
              <p:cNvSpPr txBox="1">
                <a:spLocks noRot="1" noChangeAspect="1" noMove="1" noResize="1" noEditPoints="1" noAdjustHandles="1" noChangeArrowheads="1" noChangeShapeType="1" noTextEdit="1"/>
              </p:cNvSpPr>
              <p:nvPr/>
            </p:nvSpPr>
            <p:spPr>
              <a:xfrm>
                <a:off x="4119291" y="1845937"/>
                <a:ext cx="4225387" cy="1100429"/>
              </a:xfrm>
              <a:prstGeom prst="rect">
                <a:avLst/>
              </a:prstGeom>
              <a:blipFill>
                <a:blip r:embed="rId2"/>
                <a:stretch>
                  <a:fillRect/>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34" name="TextBox 33">
                <a:extLst>
                  <a:ext uri="{FF2B5EF4-FFF2-40B4-BE49-F238E27FC236}">
                    <a16:creationId xmlns:a16="http://schemas.microsoft.com/office/drawing/2014/main" id="{8D592D7C-AF13-4355-93ED-7BFC05FBC79C}"/>
                  </a:ext>
                </a:extLst>
              </p:cNvPr>
              <p:cNvSpPr txBox="1"/>
              <p:nvPr/>
            </p:nvSpPr>
            <p:spPr>
              <a:xfrm>
                <a:off x="4119291" y="1068270"/>
                <a:ext cx="1547218" cy="430887"/>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GB" sz="2800" i="1" smtClean="0">
                          <a:solidFill>
                            <a:schemeClr val="bg1"/>
                          </a:solidFill>
                        </a:rPr>
                        <m:t>𝐴</m:t>
                      </m:r>
                      <m:r>
                        <a:rPr lang="en-GB" sz="2800" i="1" smtClean="0">
                          <a:solidFill>
                            <a:schemeClr val="bg1"/>
                          </a:solidFill>
                        </a:rPr>
                        <m:t>=</m:t>
                      </m:r>
                      <m:sSub>
                        <m:sSubPr>
                          <m:ctrlPr>
                            <a:rPr lang="en-GB" sz="2800" i="1">
                              <a:solidFill>
                                <a:schemeClr val="bg1"/>
                              </a:solidFill>
                            </a:rPr>
                          </m:ctrlPr>
                        </m:sSubPr>
                        <m:e>
                          <m:r>
                            <a:rPr lang="en-GB" sz="2800" i="1">
                              <a:solidFill>
                                <a:schemeClr val="bg1"/>
                              </a:solidFill>
                            </a:rPr>
                            <m:t>𝐾</m:t>
                          </m:r>
                        </m:e>
                        <m:sub>
                          <m:r>
                            <a:rPr lang="en-GB" sz="2800" i="1">
                              <a:solidFill>
                                <a:schemeClr val="bg1"/>
                              </a:solidFill>
                            </a:rPr>
                            <m:t>𝑎</m:t>
                          </m:r>
                        </m:sub>
                      </m:sSub>
                      <m:sSub>
                        <m:sSubPr>
                          <m:ctrlPr>
                            <a:rPr lang="en-GB" sz="2800" i="1">
                              <a:solidFill>
                                <a:schemeClr val="bg1"/>
                              </a:solidFill>
                            </a:rPr>
                          </m:ctrlPr>
                        </m:sSubPr>
                        <m:e>
                          <m:r>
                            <a:rPr lang="en-GB" sz="2800" i="1">
                              <a:solidFill>
                                <a:schemeClr val="bg1"/>
                              </a:solidFill>
                            </a:rPr>
                            <m:t>𝐶</m:t>
                          </m:r>
                        </m:e>
                        <m:sub>
                          <m:r>
                            <a:rPr lang="en-GB" sz="2800" i="1">
                              <a:solidFill>
                                <a:schemeClr val="bg1"/>
                              </a:solidFill>
                            </a:rPr>
                            <m:t>𝑎</m:t>
                          </m:r>
                        </m:sub>
                      </m:sSub>
                    </m:oMath>
                  </m:oMathPara>
                </a14:m>
                <a:endParaRPr lang="en-GB" sz="2800" dirty="0">
                  <a:solidFill>
                    <a:schemeClr val="bg1"/>
                  </a:solidFill>
                </a:endParaRPr>
              </a:p>
            </p:txBody>
          </p:sp>
        </mc:Choice>
        <mc:Fallback>
          <p:sp>
            <p:nvSpPr>
              <p:cNvPr id="34" name="TextBox 33">
                <a:extLst>
                  <a:ext uri="{FF2B5EF4-FFF2-40B4-BE49-F238E27FC236}">
                    <a16:creationId xmlns:a16="http://schemas.microsoft.com/office/drawing/2014/main" id="{8D592D7C-AF13-4355-93ED-7BFC05FBC79C}"/>
                  </a:ext>
                </a:extLst>
              </p:cNvPr>
              <p:cNvSpPr txBox="1">
                <a:spLocks noRot="1" noChangeAspect="1" noMove="1" noResize="1" noEditPoints="1" noAdjustHandles="1" noChangeArrowheads="1" noChangeShapeType="1" noTextEdit="1"/>
              </p:cNvSpPr>
              <p:nvPr/>
            </p:nvSpPr>
            <p:spPr>
              <a:xfrm>
                <a:off x="4119291" y="1068270"/>
                <a:ext cx="1547218" cy="430887"/>
              </a:xfrm>
              <a:prstGeom prst="rect">
                <a:avLst/>
              </a:prstGeom>
              <a:blipFill>
                <a:blip r:embed="rId3"/>
                <a:stretch>
                  <a:fillRect/>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35" name="TextBox 34">
                <a:extLst>
                  <a:ext uri="{FF2B5EF4-FFF2-40B4-BE49-F238E27FC236}">
                    <a16:creationId xmlns:a16="http://schemas.microsoft.com/office/drawing/2014/main" id="{7F46C7B1-8BE3-4C04-998E-578DF6EED8C7}"/>
                  </a:ext>
                </a:extLst>
              </p:cNvPr>
              <p:cNvSpPr txBox="1"/>
              <p:nvPr/>
            </p:nvSpPr>
            <p:spPr>
              <a:xfrm>
                <a:off x="4154685" y="2946366"/>
                <a:ext cx="4154599" cy="110042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GB" sz="2800" i="1" smtClean="0">
                          <a:solidFill>
                            <a:schemeClr val="bg1"/>
                          </a:solidFill>
                        </a:rPr>
                        <m:t>𝑆</m:t>
                      </m:r>
                      <m:r>
                        <a:rPr lang="en-GB" sz="2800" i="1" smtClean="0">
                          <a:solidFill>
                            <a:schemeClr val="bg1"/>
                          </a:solidFill>
                        </a:rPr>
                        <m:t>=</m:t>
                      </m:r>
                      <m:nary>
                        <m:naryPr>
                          <m:chr m:val="∑"/>
                          <m:limLoc m:val="undOvr"/>
                          <m:supHide m:val="on"/>
                          <m:ctrlPr>
                            <a:rPr lang="en-GB" sz="2800" i="1">
                              <a:solidFill>
                                <a:schemeClr val="bg1"/>
                              </a:solidFill>
                            </a:rPr>
                          </m:ctrlPr>
                        </m:naryPr>
                        <m:sub>
                          <m:r>
                            <a:rPr lang="en-GB" sz="2800" i="1">
                              <a:solidFill>
                                <a:schemeClr val="bg1"/>
                              </a:solidFill>
                            </a:rPr>
                            <m:t>𝑖</m:t>
                          </m:r>
                          <m:r>
                            <a:rPr lang="en-GB" sz="2800" i="1">
                              <a:solidFill>
                                <a:schemeClr val="bg1"/>
                              </a:solidFill>
                            </a:rPr>
                            <m:t> ∈ </m:t>
                          </m:r>
                          <m:r>
                            <a:rPr lang="en-GB" sz="2800" i="1">
                              <a:solidFill>
                                <a:schemeClr val="bg1"/>
                              </a:solidFill>
                            </a:rPr>
                            <m:t>𝑙𝑖𝑔h𝑡𝑠</m:t>
                          </m:r>
                        </m:sub>
                        <m:sup/>
                        <m:e>
                          <m:r>
                            <a:rPr lang="en-GB" sz="2800" i="1">
                              <a:solidFill>
                                <a:schemeClr val="bg1"/>
                              </a:solidFill>
                            </a:rPr>
                            <m:t>(</m:t>
                          </m:r>
                          <m:sSub>
                            <m:sSubPr>
                              <m:ctrlPr>
                                <a:rPr lang="en-GB" sz="2800" i="1">
                                  <a:solidFill>
                                    <a:schemeClr val="bg1"/>
                                  </a:solidFill>
                                </a:rPr>
                              </m:ctrlPr>
                            </m:sSubPr>
                            <m:e>
                              <m:r>
                                <a:rPr lang="en-GB" sz="2800" i="1">
                                  <a:solidFill>
                                    <a:schemeClr val="bg1"/>
                                  </a:solidFill>
                                </a:rPr>
                                <m:t>𝐾</m:t>
                              </m:r>
                            </m:e>
                            <m:sub>
                              <m:r>
                                <a:rPr lang="en-GB" sz="2800" i="1">
                                  <a:solidFill>
                                    <a:schemeClr val="bg1"/>
                                  </a:solidFill>
                                </a:rPr>
                                <m:t>𝑠</m:t>
                              </m:r>
                            </m:sub>
                          </m:sSub>
                          <m:sSup>
                            <m:sSupPr>
                              <m:ctrlPr>
                                <a:rPr lang="en-GB" sz="2800" i="1">
                                  <a:solidFill>
                                    <a:schemeClr val="bg1"/>
                                  </a:solidFill>
                                </a:rPr>
                              </m:ctrlPr>
                            </m:sSupPr>
                            <m:e>
                              <m:d>
                                <m:dPr>
                                  <m:ctrlPr>
                                    <a:rPr lang="en-GB" sz="2800" i="1">
                                      <a:solidFill>
                                        <a:schemeClr val="bg1"/>
                                      </a:solidFill>
                                    </a:rPr>
                                  </m:ctrlPr>
                                </m:dPr>
                                <m:e>
                                  <m:r>
                                    <a:rPr lang="en-GB" sz="2800" i="1">
                                      <a:solidFill>
                                        <a:schemeClr val="bg1"/>
                                      </a:solidFill>
                                    </a:rPr>
                                    <m:t>𝑉</m:t>
                                  </m:r>
                                  <m:r>
                                    <a:rPr lang="en-GB" sz="2800" i="1">
                                      <a:solidFill>
                                        <a:schemeClr val="bg1"/>
                                      </a:solidFill>
                                    </a:rPr>
                                    <m:t>∙</m:t>
                                  </m:r>
                                  <m:r>
                                    <a:rPr lang="en-GB" sz="2800" i="1">
                                      <a:solidFill>
                                        <a:schemeClr val="bg1"/>
                                      </a:solidFill>
                                    </a:rPr>
                                    <m:t>𝑅</m:t>
                                  </m:r>
                                </m:e>
                              </m:d>
                            </m:e>
                            <m:sup>
                              <m:r>
                                <a:rPr lang="en-GB" sz="2800" i="1">
                                  <a:solidFill>
                                    <a:schemeClr val="bg1"/>
                                  </a:solidFill>
                                </a:rPr>
                                <m:t>𝑒</m:t>
                              </m:r>
                            </m:sup>
                          </m:sSup>
                          <m:sSub>
                            <m:sSubPr>
                              <m:ctrlPr>
                                <a:rPr lang="en-GB" sz="2800" i="1">
                                  <a:solidFill>
                                    <a:schemeClr val="bg1"/>
                                  </a:solidFill>
                                </a:rPr>
                              </m:ctrlPr>
                            </m:sSubPr>
                            <m:e>
                              <m:r>
                                <a:rPr lang="en-GB" sz="2800" i="1">
                                  <a:solidFill>
                                    <a:schemeClr val="bg1"/>
                                  </a:solidFill>
                                </a:rPr>
                                <m:t>𝐶</m:t>
                              </m:r>
                            </m:e>
                            <m:sub>
                              <m:r>
                                <a:rPr lang="en-GB" sz="2800" i="1">
                                  <a:solidFill>
                                    <a:schemeClr val="bg1"/>
                                  </a:solidFill>
                                </a:rPr>
                                <m:t>𝑖</m:t>
                              </m:r>
                              <m:r>
                                <a:rPr lang="en-GB" sz="2800" i="1">
                                  <a:solidFill>
                                    <a:schemeClr val="bg1"/>
                                  </a:solidFill>
                                </a:rPr>
                                <m:t>,</m:t>
                              </m:r>
                              <m:r>
                                <a:rPr lang="en-GB" sz="2800" i="1">
                                  <a:solidFill>
                                    <a:schemeClr val="bg1"/>
                                  </a:solidFill>
                                </a:rPr>
                                <m:t>𝑠</m:t>
                              </m:r>
                            </m:sub>
                          </m:sSub>
                          <m:r>
                            <a:rPr lang="en-GB" sz="2800" i="1">
                              <a:solidFill>
                                <a:schemeClr val="bg1"/>
                              </a:solidFill>
                            </a:rPr>
                            <m:t>)</m:t>
                          </m:r>
                        </m:e>
                      </m:nary>
                    </m:oMath>
                  </m:oMathPara>
                </a14:m>
                <a:endParaRPr lang="en-GB" sz="2800" dirty="0">
                  <a:solidFill>
                    <a:schemeClr val="bg1"/>
                  </a:solidFill>
                </a:endParaRPr>
              </a:p>
            </p:txBody>
          </p:sp>
        </mc:Choice>
        <mc:Fallback>
          <p:sp>
            <p:nvSpPr>
              <p:cNvPr id="35" name="TextBox 34">
                <a:extLst>
                  <a:ext uri="{FF2B5EF4-FFF2-40B4-BE49-F238E27FC236}">
                    <a16:creationId xmlns:a16="http://schemas.microsoft.com/office/drawing/2014/main" id="{7F46C7B1-8BE3-4C04-998E-578DF6EED8C7}"/>
                  </a:ext>
                </a:extLst>
              </p:cNvPr>
              <p:cNvSpPr txBox="1">
                <a:spLocks noRot="1" noChangeAspect="1" noMove="1" noResize="1" noEditPoints="1" noAdjustHandles="1" noChangeArrowheads="1" noChangeShapeType="1" noTextEdit="1"/>
              </p:cNvSpPr>
              <p:nvPr/>
            </p:nvSpPr>
            <p:spPr>
              <a:xfrm>
                <a:off x="4154685" y="2946366"/>
                <a:ext cx="4154599" cy="1100429"/>
              </a:xfrm>
              <a:prstGeom prst="rect">
                <a:avLst/>
              </a:prstGeom>
              <a:blipFill>
                <a:blip r:embed="rId4"/>
                <a:stretch>
                  <a:fillRect/>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36" name="TextBox 35">
                <a:extLst>
                  <a:ext uri="{FF2B5EF4-FFF2-40B4-BE49-F238E27FC236}">
                    <a16:creationId xmlns:a16="http://schemas.microsoft.com/office/drawing/2014/main" id="{5F745877-EA52-48F5-A226-508FA236A06D}"/>
                  </a:ext>
                </a:extLst>
              </p:cNvPr>
              <p:cNvSpPr txBox="1"/>
              <p:nvPr/>
            </p:nvSpPr>
            <p:spPr>
              <a:xfrm>
                <a:off x="4154685" y="4246630"/>
                <a:ext cx="3119572" cy="46955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GB" sz="2800" i="1" smtClean="0">
                              <a:solidFill>
                                <a:schemeClr val="bg1"/>
                              </a:solidFill>
                            </a:rPr>
                          </m:ctrlPr>
                        </m:sSubPr>
                        <m:e>
                          <m:r>
                            <a:rPr lang="en-GB" sz="2800" i="1">
                              <a:solidFill>
                                <a:schemeClr val="bg1"/>
                              </a:solidFill>
                            </a:rPr>
                            <m:t>𝐿</m:t>
                          </m:r>
                        </m:e>
                        <m:sub>
                          <m:r>
                            <a:rPr lang="en-GB" sz="2800" i="1">
                              <a:solidFill>
                                <a:schemeClr val="bg1"/>
                              </a:solidFill>
                            </a:rPr>
                            <m:t>𝑝</m:t>
                          </m:r>
                        </m:sub>
                      </m:sSub>
                      <m:r>
                        <a:rPr lang="en-GB" sz="2800" i="1">
                          <a:solidFill>
                            <a:schemeClr val="bg1"/>
                          </a:solidFill>
                        </a:rPr>
                        <m:t>=(</m:t>
                      </m:r>
                      <m:r>
                        <a:rPr lang="en-GB" sz="2800" i="1">
                          <a:solidFill>
                            <a:schemeClr val="bg1"/>
                          </a:solidFill>
                        </a:rPr>
                        <m:t>𝐴</m:t>
                      </m:r>
                      <m:r>
                        <a:rPr lang="en-GB" sz="2800" i="1">
                          <a:solidFill>
                            <a:schemeClr val="bg1"/>
                          </a:solidFill>
                        </a:rPr>
                        <m:t>+</m:t>
                      </m:r>
                      <m:r>
                        <a:rPr lang="en-GB" sz="2800" i="1">
                          <a:solidFill>
                            <a:schemeClr val="bg1"/>
                          </a:solidFill>
                        </a:rPr>
                        <m:t>𝐷</m:t>
                      </m:r>
                      <m:r>
                        <a:rPr lang="en-GB" sz="2800" i="1">
                          <a:solidFill>
                            <a:schemeClr val="bg1"/>
                          </a:solidFill>
                        </a:rPr>
                        <m:t>+</m:t>
                      </m:r>
                      <m:r>
                        <a:rPr lang="en-GB" sz="2800" i="1">
                          <a:solidFill>
                            <a:schemeClr val="bg1"/>
                          </a:solidFill>
                        </a:rPr>
                        <m:t>𝑆</m:t>
                      </m:r>
                      <m:r>
                        <a:rPr lang="en-GB" sz="2800" i="1">
                          <a:solidFill>
                            <a:schemeClr val="bg1"/>
                          </a:solidFill>
                        </a:rPr>
                        <m:t>)</m:t>
                      </m:r>
                      <m:sSub>
                        <m:sSubPr>
                          <m:ctrlPr>
                            <a:rPr lang="en-GB" sz="2800" i="1">
                              <a:solidFill>
                                <a:schemeClr val="bg1"/>
                              </a:solidFill>
                            </a:rPr>
                          </m:ctrlPr>
                        </m:sSubPr>
                        <m:e>
                          <m:r>
                            <a:rPr lang="en-GB" sz="2800" i="1">
                              <a:solidFill>
                                <a:schemeClr val="bg1"/>
                              </a:solidFill>
                            </a:rPr>
                            <m:t>𝐶</m:t>
                          </m:r>
                        </m:e>
                        <m:sub>
                          <m:r>
                            <a:rPr lang="en-GB" sz="2800" i="1">
                              <a:solidFill>
                                <a:schemeClr val="bg1"/>
                              </a:solidFill>
                            </a:rPr>
                            <m:t>𝑝</m:t>
                          </m:r>
                        </m:sub>
                      </m:sSub>
                    </m:oMath>
                  </m:oMathPara>
                </a14:m>
                <a:endParaRPr lang="en-GB" sz="2800" dirty="0">
                  <a:solidFill>
                    <a:schemeClr val="bg1"/>
                  </a:solidFill>
                </a:endParaRPr>
              </a:p>
            </p:txBody>
          </p:sp>
        </mc:Choice>
        <mc:Fallback>
          <p:sp>
            <p:nvSpPr>
              <p:cNvPr id="36" name="TextBox 35">
                <a:extLst>
                  <a:ext uri="{FF2B5EF4-FFF2-40B4-BE49-F238E27FC236}">
                    <a16:creationId xmlns:a16="http://schemas.microsoft.com/office/drawing/2014/main" id="{5F745877-EA52-48F5-A226-508FA236A06D}"/>
                  </a:ext>
                </a:extLst>
              </p:cNvPr>
              <p:cNvSpPr txBox="1">
                <a:spLocks noRot="1" noChangeAspect="1" noMove="1" noResize="1" noEditPoints="1" noAdjustHandles="1" noChangeArrowheads="1" noChangeShapeType="1" noTextEdit="1"/>
              </p:cNvSpPr>
              <p:nvPr/>
            </p:nvSpPr>
            <p:spPr>
              <a:xfrm>
                <a:off x="4154685" y="4246630"/>
                <a:ext cx="3119572" cy="469552"/>
              </a:xfrm>
              <a:prstGeom prst="rect">
                <a:avLst/>
              </a:prstGeom>
              <a:blipFill>
                <a:blip r:embed="rId5"/>
                <a:stretch>
                  <a:fillRect/>
                </a:stretch>
              </a:blipFill>
            </p:spPr>
            <p:txBody>
              <a:bodyPr/>
              <a:lstStyle/>
              <a:p>
                <a:r>
                  <a:rPr lang="en-GB">
                    <a:noFill/>
                  </a:rPr>
                  <a:t> </a:t>
                </a:r>
              </a:p>
            </p:txBody>
          </p:sp>
        </mc:Fallback>
      </mc:AlternateContent>
      <p:pic>
        <p:nvPicPr>
          <p:cNvPr id="37" name="Picture 36">
            <a:extLst>
              <a:ext uri="{FF2B5EF4-FFF2-40B4-BE49-F238E27FC236}">
                <a16:creationId xmlns:a16="http://schemas.microsoft.com/office/drawing/2014/main" id="{50A98796-E2D4-4F0F-9E45-BFCABD4940B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3523"/>
          <a:stretch/>
        </p:blipFill>
        <p:spPr>
          <a:xfrm>
            <a:off x="2110919" y="1615479"/>
            <a:ext cx="3693502" cy="2667692"/>
          </a:xfrm>
          <a:prstGeom prst="rect">
            <a:avLst/>
          </a:prstGeom>
        </p:spPr>
      </p:pic>
    </p:spTree>
    <p:extLst>
      <p:ext uri="{BB962C8B-B14F-4D97-AF65-F5344CB8AC3E}">
        <p14:creationId xmlns:p14="http://schemas.microsoft.com/office/powerpoint/2010/main" val="3694807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2.29167E-6 4.44444E-6 L 0.25 4.44444E-6 " pathEditMode="relative" rAng="0" ptsTypes="AA">
                                      <p:cBhvr>
                                        <p:cTn id="6" dur="750" fill="hold"/>
                                        <p:tgtEl>
                                          <p:spTgt spid="2"/>
                                        </p:tgtEl>
                                        <p:attrNameLst>
                                          <p:attrName>ppt_x</p:attrName>
                                          <p:attrName>ppt_y</p:attrName>
                                        </p:attrNameLst>
                                      </p:cBhvr>
                                      <p:rCtr x="12500" y="0"/>
                                    </p:animMotion>
                                  </p:childTnLst>
                                </p:cTn>
                              </p:par>
                              <p:par>
                                <p:cTn id="7" presetID="63" presetClass="path" presetSubtype="0" accel="50000" decel="50000" fill="hold" grpId="0" nodeType="withEffect">
                                  <p:stCondLst>
                                    <p:cond delay="0"/>
                                  </p:stCondLst>
                                  <p:childTnLst>
                                    <p:animMotion origin="layout" path="M -2.08333E-6 2.96296E-6 L 0.25 2.96296E-6 " pathEditMode="relative" rAng="0" ptsTypes="AA">
                                      <p:cBhvr>
                                        <p:cTn id="8" dur="750" fill="hold"/>
                                        <p:tgtEl>
                                          <p:spTgt spid="34"/>
                                        </p:tgtEl>
                                        <p:attrNameLst>
                                          <p:attrName>ppt_x</p:attrName>
                                          <p:attrName>ppt_y</p:attrName>
                                        </p:attrNameLst>
                                      </p:cBhvr>
                                      <p:rCtr x="12500" y="0"/>
                                    </p:animMotion>
                                  </p:childTnLst>
                                </p:cTn>
                              </p:par>
                              <p:par>
                                <p:cTn id="9" presetID="63" presetClass="path" presetSubtype="0" accel="50000" decel="50000" fill="hold" grpId="0" nodeType="withEffect">
                                  <p:stCondLst>
                                    <p:cond delay="0"/>
                                  </p:stCondLst>
                                  <p:childTnLst>
                                    <p:animMotion origin="layout" path="M 2.29167E-6 -2.22222E-6 L 0.25 -2.22222E-6 " pathEditMode="relative" rAng="0" ptsTypes="AA">
                                      <p:cBhvr>
                                        <p:cTn id="10" dur="750" fill="hold"/>
                                        <p:tgtEl>
                                          <p:spTgt spid="35"/>
                                        </p:tgtEl>
                                        <p:attrNameLst>
                                          <p:attrName>ppt_x</p:attrName>
                                          <p:attrName>ppt_y</p:attrName>
                                        </p:attrNameLst>
                                      </p:cBhvr>
                                      <p:rCtr x="12500" y="0"/>
                                    </p:animMotion>
                                  </p:childTnLst>
                                </p:cTn>
                              </p:par>
                              <p:par>
                                <p:cTn id="11" presetID="63" presetClass="path" presetSubtype="0" accel="50000" decel="50000" fill="hold" grpId="0" nodeType="withEffect">
                                  <p:stCondLst>
                                    <p:cond delay="0"/>
                                  </p:stCondLst>
                                  <p:childTnLst>
                                    <p:animMotion origin="layout" path="M 2.08333E-7 -2.22222E-6 L 0.25 -2.22222E-6 " pathEditMode="relative" rAng="0" ptsTypes="AA">
                                      <p:cBhvr>
                                        <p:cTn id="12" dur="750" fill="hold"/>
                                        <p:tgtEl>
                                          <p:spTgt spid="36"/>
                                        </p:tgtEl>
                                        <p:attrNameLst>
                                          <p:attrName>ppt_x</p:attrName>
                                          <p:attrName>ppt_y</p:attrName>
                                        </p:attrNameLst>
                                      </p:cBhvr>
                                      <p:rCtr x="12500" y="0"/>
                                    </p:animMotion>
                                  </p:childTnLst>
                                </p:cTn>
                              </p:par>
                              <p:par>
                                <p:cTn id="13" presetID="10" presetClass="entr" presetSubtype="0" fill="hold" nodeType="withEffect">
                                  <p:stCondLst>
                                    <p:cond delay="250"/>
                                  </p:stCondLst>
                                  <p:childTnLst>
                                    <p:set>
                                      <p:cBhvr>
                                        <p:cTn id="14" dur="1" fill="hold">
                                          <p:stCondLst>
                                            <p:cond delay="0"/>
                                          </p:stCondLst>
                                        </p:cTn>
                                        <p:tgtEl>
                                          <p:spTgt spid="37"/>
                                        </p:tgtEl>
                                        <p:attrNameLst>
                                          <p:attrName>style.visibility</p:attrName>
                                        </p:attrNameLst>
                                      </p:cBhvr>
                                      <p:to>
                                        <p:strVal val="visible"/>
                                      </p:to>
                                    </p:set>
                                    <p:animEffect transition="in" filter="fade">
                                      <p:cBhvr>
                                        <p:cTn id="1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4" grpId="0"/>
      <p:bldP spid="35" grpId="0"/>
      <p:bldP spid="36"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20"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4"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6"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33" name="Straight Connector 2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133916"/>
            <a:ext cx="2743200" cy="365125"/>
          </a:xfrm>
        </p:spPr>
        <p:txBody>
          <a:bodyPr vert="horz" lIns="91440" tIns="45720" rIns="91440" bIns="45720" rtlCol="0" anchor="ctr">
            <a:normAutofit/>
          </a:bodyPr>
          <a:lstStyle/>
          <a:p>
            <a:pPr>
              <a:spcAft>
                <a:spcPts val="600"/>
              </a:spcAft>
            </a:pPr>
            <a:fld id="{D8DA9DAA-006C-4F4B-980E-E3DF019B24E2}" type="slidenum">
              <a:rPr lang="en-US">
                <a:solidFill>
                  <a:schemeClr val="bg1"/>
                </a:solidFill>
              </a:rPr>
              <a:pPr>
                <a:spcAft>
                  <a:spcPts val="600"/>
                </a:spcAft>
              </a:pPr>
              <a:t>15</a:t>
            </a:fld>
            <a:endParaRPr lang="en-US">
              <a:solidFill>
                <a:schemeClr val="bg1"/>
              </a:solidFill>
            </a:endParaRPr>
          </a:p>
        </p:txBody>
      </p:sp>
      <p:pic>
        <p:nvPicPr>
          <p:cNvPr id="19" name="Picture 18">
            <a:extLst>
              <a:ext uri="{FF2B5EF4-FFF2-40B4-BE49-F238E27FC236}">
                <a16:creationId xmlns:a16="http://schemas.microsoft.com/office/drawing/2014/main" id="{B646421C-0F71-49FE-89C7-3E2C179A2658}"/>
              </a:ext>
            </a:extLst>
          </p:cNvPr>
          <p:cNvPicPr>
            <a:picLocks noChangeAspect="1"/>
          </p:cNvPicPr>
          <p:nvPr/>
        </p:nvPicPr>
        <p:blipFill>
          <a:blip r:embed="rId2"/>
          <a:srcRect/>
          <a:stretch/>
        </p:blipFill>
        <p:spPr>
          <a:xfrm>
            <a:off x="4369218" y="2148303"/>
            <a:ext cx="3453564" cy="2558431"/>
          </a:xfrm>
          <a:prstGeom prst="rect">
            <a:avLst/>
          </a:prstGeom>
        </p:spPr>
      </p:pic>
      <p:pic>
        <p:nvPicPr>
          <p:cNvPr id="15" name="Picture 14">
            <a:extLst>
              <a:ext uri="{FF2B5EF4-FFF2-40B4-BE49-F238E27FC236}">
                <a16:creationId xmlns:a16="http://schemas.microsoft.com/office/drawing/2014/main" id="{EB2C6F54-7D82-45F1-874A-7F4AA26E8DE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62889" y="2148303"/>
            <a:ext cx="3453564" cy="2561394"/>
          </a:xfrm>
          <a:prstGeom prst="rect">
            <a:avLst/>
          </a:prstGeom>
        </p:spPr>
      </p:pic>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79C9106F-C9B1-46B5-91CF-6876D03D9C9F}"/>
                  </a:ext>
                </a:extLst>
              </p:cNvPr>
              <p:cNvSpPr txBox="1"/>
              <p:nvPr/>
            </p:nvSpPr>
            <p:spPr>
              <a:xfrm>
                <a:off x="3036951" y="2309747"/>
                <a:ext cx="611505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GB" sz="2800" b="0" i="1" smtClean="0">
                          <a:solidFill>
                            <a:schemeClr val="bg1"/>
                          </a:solidFill>
                          <a:latin typeface="Cambria Math" panose="02040503050406030204" pitchFamily="18" charset="0"/>
                        </a:rPr>
                        <m:t>𝑟</m:t>
                      </m:r>
                      <m:r>
                        <a:rPr lang="en-GB" sz="2800" b="0" i="0">
                          <a:solidFill>
                            <a:schemeClr val="bg1"/>
                          </a:solidFill>
                          <a:latin typeface="Cambria Math" panose="02040503050406030204" pitchFamily="18" charset="0"/>
                        </a:rPr>
                        <m:t>=</m:t>
                      </m:r>
                      <m:r>
                        <a:rPr lang="en-GB" sz="2800" b="0" i="1">
                          <a:solidFill>
                            <a:schemeClr val="bg1"/>
                          </a:solidFill>
                          <a:latin typeface="Cambria Math" panose="02040503050406030204" pitchFamily="18" charset="0"/>
                        </a:rPr>
                        <m:t>𝑝</m:t>
                      </m:r>
                      <m:r>
                        <a:rPr lang="en-GB" sz="2800" b="0" i="0">
                          <a:solidFill>
                            <a:schemeClr val="bg1"/>
                          </a:solidFill>
                          <a:latin typeface="Cambria Math" panose="02040503050406030204" pitchFamily="18" charset="0"/>
                        </a:rPr>
                        <m:t>∗</m:t>
                      </m:r>
                      <m:r>
                        <a:rPr lang="en-GB" sz="2800" b="0" i="1">
                          <a:solidFill>
                            <a:schemeClr val="bg1"/>
                          </a:solidFill>
                          <a:latin typeface="Cambria Math" panose="02040503050406030204" pitchFamily="18" charset="0"/>
                        </a:rPr>
                        <m:t>𝑑</m:t>
                      </m:r>
                      <m:r>
                        <a:rPr lang="en-GB" sz="2800" b="0" i="0">
                          <a:solidFill>
                            <a:schemeClr val="bg1"/>
                          </a:solidFill>
                          <a:latin typeface="Cambria Math" panose="02040503050406030204" pitchFamily="18" charset="0"/>
                        </a:rPr>
                        <m:t>÷</m:t>
                      </m:r>
                      <m:r>
                        <a:rPr lang="en-GB" sz="2800" b="0" i="1">
                          <a:solidFill>
                            <a:schemeClr val="bg1"/>
                          </a:solidFill>
                          <a:latin typeface="Cambria Math" panose="02040503050406030204" pitchFamily="18" charset="0"/>
                        </a:rPr>
                        <m:t>𝑡</m:t>
                      </m:r>
                    </m:oMath>
                  </m:oMathPara>
                </a14:m>
                <a:endParaRPr lang="en-GB" dirty="0">
                  <a:solidFill>
                    <a:schemeClr val="bg1"/>
                  </a:solidFill>
                </a:endParaRPr>
              </a:p>
            </p:txBody>
          </p:sp>
        </mc:Choice>
        <mc:Fallback xmlns="">
          <p:sp>
            <p:nvSpPr>
              <p:cNvPr id="17" name="TextBox 16">
                <a:extLst>
                  <a:ext uri="{FF2B5EF4-FFF2-40B4-BE49-F238E27FC236}">
                    <a16:creationId xmlns:a16="http://schemas.microsoft.com/office/drawing/2014/main" id="{79C9106F-C9B1-46B5-91CF-6876D03D9C9F}"/>
                  </a:ext>
                </a:extLst>
              </p:cNvPr>
              <p:cNvSpPr txBox="1">
                <a:spLocks noRot="1" noChangeAspect="1" noMove="1" noResize="1" noEditPoints="1" noAdjustHandles="1" noChangeArrowheads="1" noChangeShapeType="1" noTextEdit="1"/>
              </p:cNvSpPr>
              <p:nvPr/>
            </p:nvSpPr>
            <p:spPr>
              <a:xfrm>
                <a:off x="3036951" y="2309747"/>
                <a:ext cx="6115050" cy="523220"/>
              </a:xfrm>
              <a:prstGeom prst="rect">
                <a:avLst/>
              </a:prstGeom>
              <a:blipFill>
                <a:blip r:embed="rId4"/>
                <a:stretch>
                  <a:fillRect/>
                </a:stretch>
              </a:blipFill>
            </p:spPr>
            <p:txBody>
              <a:bodyPr/>
              <a:lstStyle/>
              <a:p>
                <a:r>
                  <a:rPr lang="en-GB">
                    <a:noFill/>
                  </a:rPr>
                  <a:t> </a:t>
                </a:r>
              </a:p>
            </p:txBody>
          </p:sp>
        </mc:Fallback>
      </mc:AlternateContent>
      <p:sp>
        <p:nvSpPr>
          <p:cNvPr id="4" name="Rectangle 3">
            <a:extLst>
              <a:ext uri="{FF2B5EF4-FFF2-40B4-BE49-F238E27FC236}">
                <a16:creationId xmlns:a16="http://schemas.microsoft.com/office/drawing/2014/main" id="{DA9B5185-60A6-46E1-BE8A-CD704DFAA304}"/>
              </a:ext>
            </a:extLst>
          </p:cNvPr>
          <p:cNvSpPr/>
          <p:nvPr/>
        </p:nvSpPr>
        <p:spPr>
          <a:xfrm>
            <a:off x="4967653" y="2423997"/>
            <a:ext cx="395654" cy="354121"/>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23" name="Rectangle 22">
            <a:extLst>
              <a:ext uri="{FF2B5EF4-FFF2-40B4-BE49-F238E27FC236}">
                <a16:creationId xmlns:a16="http://schemas.microsoft.com/office/drawing/2014/main" id="{EA0CC641-F2D0-4951-8E1F-02853F295E77}"/>
              </a:ext>
            </a:extLst>
          </p:cNvPr>
          <p:cNvSpPr/>
          <p:nvPr/>
        </p:nvSpPr>
        <p:spPr>
          <a:xfrm>
            <a:off x="5652600" y="2423997"/>
            <a:ext cx="395654" cy="354121"/>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25" name="Rectangle 24">
            <a:extLst>
              <a:ext uri="{FF2B5EF4-FFF2-40B4-BE49-F238E27FC236}">
                <a16:creationId xmlns:a16="http://schemas.microsoft.com/office/drawing/2014/main" id="{03372AA7-B920-42C6-9E87-436D1EAECE30}"/>
              </a:ext>
            </a:extLst>
          </p:cNvPr>
          <p:cNvSpPr/>
          <p:nvPr/>
        </p:nvSpPr>
        <p:spPr>
          <a:xfrm>
            <a:off x="6220617" y="2425577"/>
            <a:ext cx="395654" cy="354121"/>
          </a:xfrm>
          <a:prstGeom prst="rect">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27" name="Rectangle 26">
            <a:extLst>
              <a:ext uri="{FF2B5EF4-FFF2-40B4-BE49-F238E27FC236}">
                <a16:creationId xmlns:a16="http://schemas.microsoft.com/office/drawing/2014/main" id="{01469B3F-E70F-4FC1-9968-863BFBB5B08E}"/>
              </a:ext>
            </a:extLst>
          </p:cNvPr>
          <p:cNvSpPr/>
          <p:nvPr/>
        </p:nvSpPr>
        <p:spPr>
          <a:xfrm>
            <a:off x="6832922" y="2423996"/>
            <a:ext cx="395654" cy="354121"/>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graphicFrame>
        <p:nvGraphicFramePr>
          <p:cNvPr id="2" name="Table 2">
            <a:extLst>
              <a:ext uri="{FF2B5EF4-FFF2-40B4-BE49-F238E27FC236}">
                <a16:creationId xmlns:a16="http://schemas.microsoft.com/office/drawing/2014/main" id="{A3D2356F-D1FF-4D4A-A80C-976041489CF7}"/>
              </a:ext>
            </a:extLst>
          </p:cNvPr>
          <p:cNvGraphicFramePr>
            <a:graphicFrameLocks noGrp="1"/>
          </p:cNvGraphicFramePr>
          <p:nvPr>
            <p:extLst>
              <p:ext uri="{D42A27DB-BD31-4B8C-83A1-F6EECF244321}">
                <p14:modId xmlns:p14="http://schemas.microsoft.com/office/powerpoint/2010/main" val="4213439189"/>
              </p:ext>
            </p:extLst>
          </p:nvPr>
        </p:nvGraphicFramePr>
        <p:xfrm>
          <a:off x="4967652" y="2980284"/>
          <a:ext cx="2219113" cy="370840"/>
        </p:xfrm>
        <a:graphic>
          <a:graphicData uri="http://schemas.openxmlformats.org/drawingml/2006/table">
            <a:tbl>
              <a:tblPr firstRow="1" bandRow="1">
                <a:tableStyleId>{5C22544A-7EE6-4342-B048-85BDC9FD1C3A}</a:tableStyleId>
              </a:tblPr>
              <a:tblGrid>
                <a:gridCol w="2219113">
                  <a:extLst>
                    <a:ext uri="{9D8B030D-6E8A-4147-A177-3AD203B41FA5}">
                      <a16:colId xmlns:a16="http://schemas.microsoft.com/office/drawing/2014/main" val="1469311154"/>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b="1" dirty="0">
                          <a:latin typeface="Calibri" panose="020F0502020204030204" pitchFamily="34" charset="0"/>
                          <a:cs typeface="Calibri" panose="020F0502020204030204" pitchFamily="34" charset="0"/>
                        </a:rPr>
                        <a:t>Total shadow value</a:t>
                      </a:r>
                    </a:p>
                  </a:txBody>
                  <a:tcPr>
                    <a:lnL w="28575" cap="flat" cmpd="sng" algn="ctr">
                      <a:solidFill>
                        <a:schemeClr val="accent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45403697"/>
                  </a:ext>
                </a:extLst>
              </a:tr>
            </a:tbl>
          </a:graphicData>
        </a:graphic>
      </p:graphicFrame>
      <p:graphicFrame>
        <p:nvGraphicFramePr>
          <p:cNvPr id="31" name="Table 2">
            <a:extLst>
              <a:ext uri="{FF2B5EF4-FFF2-40B4-BE49-F238E27FC236}">
                <a16:creationId xmlns:a16="http://schemas.microsoft.com/office/drawing/2014/main" id="{F5D9C9F9-FAFD-4241-BCAB-969D7C48B3EF}"/>
              </a:ext>
            </a:extLst>
          </p:cNvPr>
          <p:cNvGraphicFramePr>
            <a:graphicFrameLocks noGrp="1"/>
          </p:cNvGraphicFramePr>
          <p:nvPr>
            <p:extLst>
              <p:ext uri="{D42A27DB-BD31-4B8C-83A1-F6EECF244321}">
                <p14:modId xmlns:p14="http://schemas.microsoft.com/office/powerpoint/2010/main" val="2748993973"/>
              </p:ext>
            </p:extLst>
          </p:nvPr>
        </p:nvGraphicFramePr>
        <p:xfrm>
          <a:off x="4967651" y="3390026"/>
          <a:ext cx="2219113" cy="370840"/>
        </p:xfrm>
        <a:graphic>
          <a:graphicData uri="http://schemas.openxmlformats.org/drawingml/2006/table">
            <a:tbl>
              <a:tblPr firstRow="1" bandRow="1">
                <a:tableStyleId>{5C22544A-7EE6-4342-B048-85BDC9FD1C3A}</a:tableStyleId>
              </a:tblPr>
              <a:tblGrid>
                <a:gridCol w="2219113">
                  <a:extLst>
                    <a:ext uri="{9D8B030D-6E8A-4147-A177-3AD203B41FA5}">
                      <a16:colId xmlns:a16="http://schemas.microsoft.com/office/drawing/2014/main" val="1469311154"/>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b="1" dirty="0">
                          <a:latin typeface="Calibri" panose="020F0502020204030204" pitchFamily="34" charset="0"/>
                          <a:cs typeface="Calibri" panose="020F0502020204030204" pitchFamily="34" charset="0"/>
                        </a:rPr>
                        <a:t>Penumbra strength</a:t>
                      </a:r>
                    </a:p>
                  </a:txBody>
                  <a:tcPr>
                    <a:lnL w="28575" cap="flat" cmpd="sng" algn="ctr">
                      <a:solidFill>
                        <a:schemeClr val="accent5"/>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45403697"/>
                  </a:ext>
                </a:extLst>
              </a:tr>
            </a:tbl>
          </a:graphicData>
        </a:graphic>
      </p:graphicFrame>
      <p:graphicFrame>
        <p:nvGraphicFramePr>
          <p:cNvPr id="32" name="Table 2">
            <a:extLst>
              <a:ext uri="{FF2B5EF4-FFF2-40B4-BE49-F238E27FC236}">
                <a16:creationId xmlns:a16="http://schemas.microsoft.com/office/drawing/2014/main" id="{0A61579D-35FE-496D-B26F-76F132B43507}"/>
              </a:ext>
            </a:extLst>
          </p:cNvPr>
          <p:cNvGraphicFramePr>
            <a:graphicFrameLocks noGrp="1"/>
          </p:cNvGraphicFramePr>
          <p:nvPr>
            <p:extLst>
              <p:ext uri="{D42A27DB-BD31-4B8C-83A1-F6EECF244321}">
                <p14:modId xmlns:p14="http://schemas.microsoft.com/office/powerpoint/2010/main" val="1764652946"/>
              </p:ext>
            </p:extLst>
          </p:nvPr>
        </p:nvGraphicFramePr>
        <p:xfrm>
          <a:off x="4967650" y="3796448"/>
          <a:ext cx="2219113" cy="370840"/>
        </p:xfrm>
        <a:graphic>
          <a:graphicData uri="http://schemas.openxmlformats.org/drawingml/2006/table">
            <a:tbl>
              <a:tblPr firstRow="1" bandRow="1">
                <a:tableStyleId>{5C22544A-7EE6-4342-B048-85BDC9FD1C3A}</a:tableStyleId>
              </a:tblPr>
              <a:tblGrid>
                <a:gridCol w="2219113">
                  <a:extLst>
                    <a:ext uri="{9D8B030D-6E8A-4147-A177-3AD203B41FA5}">
                      <a16:colId xmlns:a16="http://schemas.microsoft.com/office/drawing/2014/main" val="1469311154"/>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b="1" dirty="0">
                          <a:latin typeface="Calibri" panose="020F0502020204030204" pitchFamily="34" charset="0"/>
                          <a:cs typeface="Calibri" panose="020F0502020204030204" pitchFamily="34" charset="0"/>
                        </a:rPr>
                        <a:t>Distance from scene</a:t>
                      </a:r>
                    </a:p>
                  </a:txBody>
                  <a:tcPr>
                    <a:lnL w="28575" cap="flat" cmpd="sng" algn="ctr">
                      <a:solidFill>
                        <a:schemeClr val="accent4"/>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45403697"/>
                  </a:ext>
                </a:extLst>
              </a:tr>
            </a:tbl>
          </a:graphicData>
        </a:graphic>
      </p:graphicFrame>
      <p:graphicFrame>
        <p:nvGraphicFramePr>
          <p:cNvPr id="34" name="Table 2">
            <a:extLst>
              <a:ext uri="{FF2B5EF4-FFF2-40B4-BE49-F238E27FC236}">
                <a16:creationId xmlns:a16="http://schemas.microsoft.com/office/drawing/2014/main" id="{CC8E7949-0333-4930-A9FD-D6E877310314}"/>
              </a:ext>
            </a:extLst>
          </p:cNvPr>
          <p:cNvGraphicFramePr>
            <a:graphicFrameLocks noGrp="1"/>
          </p:cNvGraphicFramePr>
          <p:nvPr>
            <p:extLst>
              <p:ext uri="{D42A27DB-BD31-4B8C-83A1-F6EECF244321}">
                <p14:modId xmlns:p14="http://schemas.microsoft.com/office/powerpoint/2010/main" val="208782692"/>
              </p:ext>
            </p:extLst>
          </p:nvPr>
        </p:nvGraphicFramePr>
        <p:xfrm>
          <a:off x="4967650" y="4205669"/>
          <a:ext cx="2726169" cy="370840"/>
        </p:xfrm>
        <a:graphic>
          <a:graphicData uri="http://schemas.openxmlformats.org/drawingml/2006/table">
            <a:tbl>
              <a:tblPr firstRow="1" bandRow="1">
                <a:tableStyleId>{5C22544A-7EE6-4342-B048-85BDC9FD1C3A}</a:tableStyleId>
              </a:tblPr>
              <a:tblGrid>
                <a:gridCol w="2726169">
                  <a:extLst>
                    <a:ext uri="{9D8B030D-6E8A-4147-A177-3AD203B41FA5}">
                      <a16:colId xmlns:a16="http://schemas.microsoft.com/office/drawing/2014/main" val="1469311154"/>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b="1" dirty="0">
                          <a:latin typeface="Calibri" panose="020F0502020204030204" pitchFamily="34" charset="0"/>
                          <a:cs typeface="Calibri" panose="020F0502020204030204" pitchFamily="34" charset="0"/>
                        </a:rPr>
                        <a:t>Distance ray has travelled</a:t>
                      </a:r>
                    </a:p>
                  </a:txBody>
                  <a:tcPr>
                    <a:lnL w="28575" cap="flat" cmpd="sng" algn="ctr">
                      <a:solidFill>
                        <a:schemeClr val="accent6"/>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45403697"/>
                  </a:ext>
                </a:extLst>
              </a:tr>
            </a:tbl>
          </a:graphicData>
        </a:graphic>
      </p:graphicFrame>
    </p:spTree>
    <p:extLst>
      <p:ext uri="{BB962C8B-B14F-4D97-AF65-F5344CB8AC3E}">
        <p14:creationId xmlns:p14="http://schemas.microsoft.com/office/powerpoint/2010/main" val="34664865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8.33333E-7 0 L -0.25 0 " pathEditMode="relative" rAng="0" ptsTypes="AA">
                                      <p:cBhvr>
                                        <p:cTn id="6" dur="750" fill="hold"/>
                                        <p:tgtEl>
                                          <p:spTgt spid="15"/>
                                        </p:tgtEl>
                                        <p:attrNameLst>
                                          <p:attrName>ppt_x</p:attrName>
                                          <p:attrName>ppt_y</p:attrName>
                                        </p:attrNameLst>
                                      </p:cBhvr>
                                      <p:rCtr x="-12500" y="0"/>
                                    </p:animMotion>
                                  </p:childTnLst>
                                </p:cTn>
                              </p:par>
                              <p:par>
                                <p:cTn id="7" presetID="63" presetClass="path" presetSubtype="0" accel="50000" decel="50000" fill="hold" nodeType="withEffect">
                                  <p:stCondLst>
                                    <p:cond delay="0"/>
                                  </p:stCondLst>
                                  <p:childTnLst>
                                    <p:animMotion origin="layout" path="M 0 0 L 0.25 0 E" pathEditMode="relative" ptsTypes="">
                                      <p:cBhvr>
                                        <p:cTn id="8" dur="750" fill="hold"/>
                                        <p:tgtEl>
                                          <p:spTgt spid="19"/>
                                        </p:tgtEl>
                                        <p:attrNameLst>
                                          <p:attrName>ppt_x</p:attrName>
                                          <p:attrName>ppt_y</p:attrName>
                                        </p:attrNameLst>
                                      </p:cBhvr>
                                    </p:animMotion>
                                  </p:childTnLst>
                                </p:cTn>
                              </p:par>
                            </p:childTnLst>
                          </p:cTn>
                        </p:par>
                        <p:par>
                          <p:cTn id="9" fill="hold">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25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par>
                                <p:cTn id="26" presetID="10" presetClass="entr" presetSubtype="0" fill="hold"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par>
                                <p:cTn id="34" presetID="10" presetClass="entr" presetSubtype="0" fill="hold" nodeType="with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500"/>
                                        <p:tgtEl>
                                          <p:spTgt spid="3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7"/>
                                        </p:tgtEl>
                                        <p:attrNameLst>
                                          <p:attrName>style.visibility</p:attrName>
                                        </p:attrNameLst>
                                      </p:cBhvr>
                                      <p:to>
                                        <p:strVal val="visible"/>
                                      </p:to>
                                    </p:set>
                                    <p:animEffect transition="in" filter="fade">
                                      <p:cBhvr>
                                        <p:cTn id="41" dur="500"/>
                                        <p:tgtEl>
                                          <p:spTgt spid="27"/>
                                        </p:tgtEl>
                                      </p:cBhvr>
                                    </p:animEffect>
                                  </p:childTnLst>
                                </p:cTn>
                              </p:par>
                              <p:par>
                                <p:cTn id="42" presetID="10" presetClass="entr" presetSubtype="0" fill="hold" nodeType="with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4" grpId="0" animBg="1"/>
      <p:bldP spid="23" grpId="0" animBg="1"/>
      <p:bldP spid="25" grpId="0" animBg="1"/>
      <p:bldP spid="2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p:txBody>
          <a:bodyPr/>
          <a:lstStyle/>
          <a:p>
            <a:r>
              <a:rPr lang="en-US" sz="3600" dirty="0"/>
              <a:t>The way to get started is to quit talking and begin doing.</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p:txBody>
          <a:bodyPr/>
          <a:lstStyle/>
          <a:p>
            <a:r>
              <a:rPr lang="en-US" sz="1800"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16</a:t>
            </a:fld>
            <a:endParaRPr lang="en-US" dirty="0"/>
          </a:p>
        </p:txBody>
      </p:sp>
    </p:spTree>
    <p:extLst>
      <p:ext uri="{BB962C8B-B14F-4D97-AF65-F5344CB8AC3E}">
        <p14:creationId xmlns:p14="http://schemas.microsoft.com/office/powerpoint/2010/main" val="3561473475"/>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5" name="Footer Placeholder 4">
            <a:extLst>
              <a:ext uri="{FF2B5EF4-FFF2-40B4-BE49-F238E27FC236}">
                <a16:creationId xmlns:a16="http://schemas.microsoft.com/office/drawing/2014/main" id="{63B7C214-9C4B-410D-816A-6B3C8059C7BA}"/>
              </a:ext>
            </a:extLst>
          </p:cNvPr>
          <p:cNvSpPr>
            <a:spLocks noGrp="1"/>
          </p:cNvSpPr>
          <p:nvPr>
            <p:ph type="ftr" sz="quarter" idx="11"/>
          </p:nvPr>
        </p:nvSpPr>
        <p:spPr/>
        <p:txBody>
          <a:bodyPr/>
          <a:lstStyle/>
          <a:p>
            <a:r>
              <a:rPr lang="en-US" dirty="0"/>
              <a:t>Presentation Title</a:t>
            </a:r>
          </a:p>
        </p:txBody>
      </p:sp>
      <p:graphicFrame>
        <p:nvGraphicFramePr>
          <p:cNvPr id="7" name="Content Placeholder 2" descr="Team SmartArt graphic">
            <a:extLst>
              <a:ext uri="{FF2B5EF4-FFF2-40B4-BE49-F238E27FC236}">
                <a16:creationId xmlns:a16="http://schemas.microsoft.com/office/drawing/2014/main" id="{03C6056F-38E4-47B4-87B7-F1F7D129B648}"/>
              </a:ext>
            </a:extLst>
          </p:cNvPr>
          <p:cNvGraphicFramePr>
            <a:graphicFrameLocks noGrp="1"/>
          </p:cNvGraphicFramePr>
          <p:nvPr>
            <p:ph idx="1"/>
            <p:extLst>
              <p:ext uri="{D42A27DB-BD31-4B8C-83A1-F6EECF244321}">
                <p14:modId xmlns:p14="http://schemas.microsoft.com/office/powerpoint/2010/main" val="3885638043"/>
              </p:ext>
            </p:extLst>
          </p:nvPr>
        </p:nvGraphicFramePr>
        <p:xfrm>
          <a:off x="576263" y="1825625"/>
          <a:ext cx="1077118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2F8D5D16-EDC5-46DE-A0B9-0765F4F59BB7}"/>
              </a:ext>
            </a:extLst>
          </p:cNvPr>
          <p:cNvSpPr>
            <a:spLocks noGrp="1"/>
          </p:cNvSpPr>
          <p:nvPr>
            <p:ph type="dt" sz="half" idx="10"/>
          </p:nvPr>
        </p:nvSpPr>
        <p:spPr/>
        <p:txBody>
          <a:bodyPr/>
          <a:lstStyle/>
          <a:p>
            <a:r>
              <a:rPr lang="en-US" dirty="0"/>
              <a:t>9/3/20XX</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17</a:t>
            </a:fld>
            <a:endParaRPr lang="en-US" dirty="0"/>
          </a:p>
        </p:txBody>
      </p:sp>
    </p:spTree>
    <p:extLst>
      <p:ext uri="{BB962C8B-B14F-4D97-AF65-F5344CB8AC3E}">
        <p14:creationId xmlns:p14="http://schemas.microsoft.com/office/powerpoint/2010/main" val="22700286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18</a:t>
            </a:fld>
            <a:endParaRPr lang="en-US"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668097827"/>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Tree>
    <p:extLst>
      <p:ext uri="{BB962C8B-B14F-4D97-AF65-F5344CB8AC3E}">
        <p14:creationId xmlns:p14="http://schemas.microsoft.com/office/powerpoint/2010/main" val="31247660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normAutofit/>
          </a:bodyPr>
          <a:lstStyle/>
          <a:p>
            <a:r>
              <a:rPr lang="en-US" sz="5600" b="1" dirty="0"/>
              <a:t>INTRODUCTION</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lstStyle/>
          <a:p>
            <a:pPr marL="342900" indent="-342900">
              <a:buFont typeface="Arial" panose="020B0604020202020204" pitchFamily="34" charset="0"/>
              <a:buChar char="•"/>
            </a:pPr>
            <a:r>
              <a:rPr lang="en-US" dirty="0"/>
              <a:t>Use of ray tracing recently brought to the forefront of real-time rendering.</a:t>
            </a:r>
          </a:p>
          <a:p>
            <a:pPr marL="342900" indent="-342900">
              <a:buFont typeface="Arial" panose="020B0604020202020204" pitchFamily="34" charset="0"/>
              <a:buChar char="•"/>
            </a:pPr>
            <a:r>
              <a:rPr lang="en-US" dirty="0"/>
              <a:t>Ray marching shares many similarities to ray tracing.</a:t>
            </a:r>
          </a:p>
          <a:p>
            <a:pPr marL="342900" indent="-342900">
              <a:buFont typeface="Arial" panose="020B0604020202020204" pitchFamily="34" charset="0"/>
              <a:buChar char="•"/>
            </a:pPr>
            <a:r>
              <a:rPr lang="en-US" dirty="0"/>
              <a:t>Differences:</a:t>
            </a:r>
          </a:p>
          <a:p>
            <a:pPr marL="571500" lvl="1" indent="-342900"/>
            <a:r>
              <a:rPr lang="en-US" dirty="0"/>
              <a:t>Shapes defined by </a:t>
            </a:r>
            <a:r>
              <a:rPr lang="en-US" dirty="0" err="1"/>
              <a:t>maths</a:t>
            </a:r>
            <a:r>
              <a:rPr lang="en-US" dirty="0"/>
              <a:t>.</a:t>
            </a:r>
          </a:p>
          <a:p>
            <a:pPr marL="571500" lvl="1" indent="-342900"/>
            <a:r>
              <a:rPr lang="en-US" dirty="0"/>
              <a:t>Method of finding intersection.</a:t>
            </a:r>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26/05/2022</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Games technology research project</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2</a:t>
            </a:fld>
            <a:endParaRPr lang="en-US" dirty="0"/>
          </a:p>
        </p:txBody>
      </p:sp>
      <p:pic>
        <p:nvPicPr>
          <p:cNvPr id="13" name="Picture Placeholder 12" descr="Icon&#10;&#10;Description automatically generated">
            <a:extLst>
              <a:ext uri="{FF2B5EF4-FFF2-40B4-BE49-F238E27FC236}">
                <a16:creationId xmlns:a16="http://schemas.microsoft.com/office/drawing/2014/main" id="{C8FB832A-B09A-4945-8ADA-7B1DA46D91C5}"/>
              </a:ext>
            </a:extLst>
          </p:cNvPr>
          <p:cNvPicPr>
            <a:picLocks noGrp="1" noChangeAspect="1"/>
          </p:cNvPicPr>
          <p:nvPr>
            <p:ph type="pic" sz="quarter" idx="13"/>
          </p:nvPr>
        </p:nvPicPr>
        <p:blipFill rotWithShape="1">
          <a:blip r:embed="rId2">
            <a:duotone>
              <a:schemeClr val="accent2">
                <a:shade val="45000"/>
                <a:satMod val="135000"/>
              </a:schemeClr>
              <a:prstClr val="white"/>
            </a:duotone>
          </a:blip>
          <a:srcRect l="8996" t="11116" r="9360" b="10416"/>
          <a:stretch/>
        </p:blipFill>
        <p:spPr>
          <a:xfrm>
            <a:off x="7480540" y="1675045"/>
            <a:ext cx="4266960" cy="4266968"/>
          </a:xfrm>
        </p:spPr>
      </p:pic>
    </p:spTree>
    <p:extLst>
      <p:ext uri="{BB962C8B-B14F-4D97-AF65-F5344CB8AC3E}">
        <p14:creationId xmlns:p14="http://schemas.microsoft.com/office/powerpoint/2010/main" val="365334912"/>
      </p:ext>
    </p:extLst>
  </p:cSld>
  <p:clrMapOvr>
    <a:masterClrMapping/>
  </p:clrMapOvr>
  <p:transition spd="med">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dirty="0"/>
              <a:t>PowerPoint has tons of themes to give your presentation just the right personality. </a:t>
            </a:r>
          </a:p>
        </p:txBody>
      </p:sp>
    </p:spTree>
    <p:extLst>
      <p:ext uri="{BB962C8B-B14F-4D97-AF65-F5344CB8AC3E}">
        <p14:creationId xmlns:p14="http://schemas.microsoft.com/office/powerpoint/2010/main" val="14034552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21</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id="{692474E6-3035-46B8-9C05-9B4204E8ED39}"/>
              </a:ext>
            </a:extLst>
          </p:cNvPr>
          <p:cNvSpPr>
            <a:spLocks noGrp="1"/>
          </p:cNvSpPr>
          <p:nvPr>
            <p:ph type="dt" sz="half" idx="10"/>
          </p:nvPr>
        </p:nvSpPr>
        <p:spPr/>
        <p:txBody>
          <a:bodyPr/>
          <a:lstStyle/>
          <a:p>
            <a:r>
              <a:rPr lang="en-US" dirty="0"/>
              <a:t>9/3/20XX</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22</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Presenter name</a:t>
            </a:r>
          </a:p>
          <a:p>
            <a:r>
              <a:rPr lang="en-US" dirty="0"/>
              <a:t>Email address</a:t>
            </a:r>
          </a:p>
          <a:p>
            <a:r>
              <a:rPr lang="en-US" dirty="0"/>
              <a:t>Website</a:t>
            </a:r>
          </a:p>
          <a:p>
            <a:endParaRPr lang="en-US" dirty="0"/>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605837" y="0"/>
            <a:ext cx="5174072" cy="6849122"/>
          </a:xfrm>
        </p:spPr>
        <p:txBody>
          <a:bodyPr anchor="ctr">
            <a:normAutofit/>
          </a:bodyPr>
          <a:lstStyle/>
          <a:p>
            <a:r>
              <a:rPr lang="en-US" b="1" dirty="0">
                <a:solidFill>
                  <a:schemeClr val="bg1"/>
                </a:solidFill>
              </a:rPr>
              <a:t>AIM &amp;</a:t>
            </a:r>
            <a:br>
              <a:rPr lang="en-US" b="1" dirty="0">
                <a:solidFill>
                  <a:schemeClr val="bg1"/>
                </a:solidFill>
              </a:rPr>
            </a:br>
            <a:r>
              <a:rPr lang="en-US" b="1" dirty="0">
                <a:solidFill>
                  <a:schemeClr val="bg1"/>
                </a:solidFill>
              </a:rPr>
              <a:t>OBJECTIVES</a:t>
            </a:r>
          </a:p>
        </p:txBody>
      </p:sp>
      <p:sp>
        <p:nvSpPr>
          <p:cNvPr id="18"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061"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bg1"/>
          </a:solidFill>
          <a:ln w="776" cap="flat">
            <a:noFill/>
            <a:prstDash val="solid"/>
            <a:miter/>
          </a:ln>
        </p:spPr>
        <p:txBody>
          <a:bodyPr rtlCol="0" anchor="ctr"/>
          <a:lstStyle/>
          <a:p>
            <a:endParaRPr lang="en-US"/>
          </a:p>
        </p:txBody>
      </p:sp>
      <p:sp>
        <p:nvSpPr>
          <p:cNvPr id="20"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5643"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bg1"/>
          </a:solidFill>
          <a:ln w="516" cap="flat">
            <a:noFill/>
            <a:prstDash val="solid"/>
            <a:miter/>
          </a:ln>
        </p:spPr>
        <p:txBody>
          <a:bodyPr rtlCol="0" anchor="ctr"/>
          <a:lstStyle/>
          <a:p>
            <a:endParaRPr lang="en-US"/>
          </a:p>
        </p:txBody>
      </p:sp>
      <p:sp>
        <p:nvSpPr>
          <p:cNvPr id="22"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92"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bg1"/>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4F7BD6B4-5401-4745-83F6-BDA46B7A969B}"/>
              </a:ext>
            </a:extLst>
          </p:cNvPr>
          <p:cNvSpPr>
            <a:spLocks noGrp="1"/>
          </p:cNvSpPr>
          <p:nvPr>
            <p:ph idx="1"/>
          </p:nvPr>
        </p:nvSpPr>
        <p:spPr>
          <a:xfrm>
            <a:off x="6096000" y="492842"/>
            <a:ext cx="5257791" cy="1364071"/>
          </a:xfrm>
        </p:spPr>
        <p:txBody>
          <a:bodyPr anchor="t">
            <a:normAutofit/>
          </a:bodyPr>
          <a:lstStyle/>
          <a:p>
            <a:pPr marL="0" indent="0" algn="just">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This research aims to explore the areas needed to produce a rendering engine that utilises ray marching as a method of rendering a 3D scene and to take advantage of the characteristics of ray marching to achieve various visual effects.</a:t>
            </a:r>
          </a:p>
          <a:p>
            <a:pPr marL="0" indent="0" algn="just">
              <a:buNone/>
            </a:pPr>
            <a:endParaRPr lang="en-GB" sz="1800" dirty="0"/>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3</a:t>
            </a:fld>
            <a:endParaRPr lang="en-US" b="1" cap="all" spc="100">
              <a:solidFill>
                <a:schemeClr val="accent2"/>
              </a:solidFill>
            </a:endParaRPr>
          </a:p>
        </p:txBody>
      </p:sp>
      <p:cxnSp>
        <p:nvCxnSpPr>
          <p:cNvPr id="24" name="Straight Connector 2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81FFD87D-D78B-483B-8E16-E3E0D25EA24F}"/>
              </a:ext>
            </a:extLst>
          </p:cNvPr>
          <p:cNvSpPr txBox="1">
            <a:spLocks/>
          </p:cNvSpPr>
          <p:nvPr/>
        </p:nvSpPr>
        <p:spPr>
          <a:xfrm>
            <a:off x="6096008" y="1986666"/>
            <a:ext cx="5257792" cy="94558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b="1" dirty="0">
                <a:ea typeface="Calibri" panose="020F0502020204030204" pitchFamily="34" charset="0"/>
                <a:cs typeface="Times New Roman" panose="02020603050405020304" pitchFamily="18" charset="0"/>
              </a:rPr>
              <a:t>OBJECTIVE 1</a:t>
            </a:r>
          </a:p>
          <a:p>
            <a:pPr marL="0" indent="0">
              <a:buNone/>
            </a:pPr>
            <a:r>
              <a:rPr lang="en-GB" sz="1800" dirty="0">
                <a:latin typeface="Calibri" panose="020F0502020204030204" pitchFamily="34" charset="0"/>
                <a:ea typeface="Calibri" panose="020F0502020204030204" pitchFamily="34" charset="0"/>
                <a:cs typeface="Times New Roman" panose="02020603050405020304" pitchFamily="18" charset="0"/>
              </a:rPr>
              <a:t>Develop</a:t>
            </a:r>
            <a:r>
              <a:rPr lang="en-GB" sz="1800" dirty="0">
                <a:effectLst/>
                <a:latin typeface="Calibri" panose="020F0502020204030204" pitchFamily="34" charset="0"/>
                <a:ea typeface="Calibri" panose="020F0502020204030204" pitchFamily="34" charset="0"/>
                <a:cs typeface="Times New Roman" panose="02020603050405020304" pitchFamily="18" charset="0"/>
              </a:rPr>
              <a:t> performant, real-time ray marching renderer.</a:t>
            </a:r>
          </a:p>
        </p:txBody>
      </p:sp>
      <p:sp>
        <p:nvSpPr>
          <p:cNvPr id="23" name="Content Placeholder 2">
            <a:extLst>
              <a:ext uri="{FF2B5EF4-FFF2-40B4-BE49-F238E27FC236}">
                <a16:creationId xmlns:a16="http://schemas.microsoft.com/office/drawing/2014/main" id="{DF71BC75-960E-4BE6-8F9C-7348998E7101}"/>
              </a:ext>
            </a:extLst>
          </p:cNvPr>
          <p:cNvSpPr txBox="1">
            <a:spLocks/>
          </p:cNvSpPr>
          <p:nvPr/>
        </p:nvSpPr>
        <p:spPr>
          <a:xfrm>
            <a:off x="6096008" y="2930696"/>
            <a:ext cx="5257792" cy="98050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b="1" dirty="0">
                <a:ea typeface="Calibri" panose="020F0502020204030204" pitchFamily="34" charset="0"/>
                <a:cs typeface="Times New Roman" panose="02020603050405020304" pitchFamily="18" charset="0"/>
              </a:rPr>
              <a:t>OBJECTIVE 2</a:t>
            </a:r>
          </a:p>
          <a:p>
            <a:pPr marL="0" indent="0">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Implement rendering effects only viable in real-time with ray marching.</a:t>
            </a:r>
          </a:p>
        </p:txBody>
      </p:sp>
      <p:sp>
        <p:nvSpPr>
          <p:cNvPr id="25" name="Content Placeholder 2">
            <a:extLst>
              <a:ext uri="{FF2B5EF4-FFF2-40B4-BE49-F238E27FC236}">
                <a16:creationId xmlns:a16="http://schemas.microsoft.com/office/drawing/2014/main" id="{9D1BE1A9-67DE-4A70-B7BD-FA77C5F8D4E3}"/>
              </a:ext>
            </a:extLst>
          </p:cNvPr>
          <p:cNvSpPr txBox="1">
            <a:spLocks/>
          </p:cNvSpPr>
          <p:nvPr/>
        </p:nvSpPr>
        <p:spPr>
          <a:xfrm>
            <a:off x="6096008" y="4102067"/>
            <a:ext cx="5257792" cy="98050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b="1" dirty="0">
                <a:ea typeface="Calibri" panose="020F0502020204030204" pitchFamily="34" charset="0"/>
                <a:cs typeface="Times New Roman" panose="02020603050405020304" pitchFamily="18" charset="0"/>
              </a:rPr>
              <a:t>OBJECTIVE 3</a:t>
            </a:r>
          </a:p>
          <a:p>
            <a:pPr marL="0" indent="0">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Various visual effects typically associated with ray-based rendering.</a:t>
            </a:r>
          </a:p>
        </p:txBody>
      </p:sp>
      <p:sp>
        <p:nvSpPr>
          <p:cNvPr id="26" name="Content Placeholder 2">
            <a:extLst>
              <a:ext uri="{FF2B5EF4-FFF2-40B4-BE49-F238E27FC236}">
                <a16:creationId xmlns:a16="http://schemas.microsoft.com/office/drawing/2014/main" id="{8855BE99-188E-4CCD-A5F6-C9F06133FDEC}"/>
              </a:ext>
            </a:extLst>
          </p:cNvPr>
          <p:cNvSpPr txBox="1">
            <a:spLocks/>
          </p:cNvSpPr>
          <p:nvPr/>
        </p:nvSpPr>
        <p:spPr>
          <a:xfrm>
            <a:off x="6096008" y="5270460"/>
            <a:ext cx="5257792" cy="1162944"/>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b="1" dirty="0">
                <a:ea typeface="Calibri" panose="020F0502020204030204" pitchFamily="34" charset="0"/>
                <a:cs typeface="Times New Roman" panose="02020603050405020304" pitchFamily="18" charset="0"/>
              </a:rPr>
              <a:t>OBJECTIVE 4</a:t>
            </a:r>
          </a:p>
          <a:p>
            <a:pPr marL="0" indent="0">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An engine framework surrounding the renderer, providing a graphical user interface for users to control objects within the scene.</a:t>
            </a:r>
          </a:p>
        </p:txBody>
      </p:sp>
    </p:spTree>
    <p:extLst>
      <p:ext uri="{BB962C8B-B14F-4D97-AF65-F5344CB8AC3E}">
        <p14:creationId xmlns:p14="http://schemas.microsoft.com/office/powerpoint/2010/main" val="783914445"/>
      </p:ext>
    </p:extLst>
  </p:cSld>
  <p:clrMapOvr>
    <a:masterClrMapping/>
  </p:clrMapOvr>
  <p:transition spd="med">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600" b="1" dirty="0"/>
              <a:t>BACKGROUND</a:t>
            </a: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4</a:t>
            </a:fld>
            <a:endParaRPr lang="en-US" b="1" cap="all" spc="100" dirty="0">
              <a:solidFill>
                <a:schemeClr val="accent2"/>
              </a:solidFill>
            </a:endParaRPr>
          </a:p>
        </p:txBody>
      </p:sp>
      <p:sp>
        <p:nvSpPr>
          <p:cNvPr id="3" name="Content Placeholder 2">
            <a:extLst>
              <a:ext uri="{FF2B5EF4-FFF2-40B4-BE49-F238E27FC236}">
                <a16:creationId xmlns:a16="http://schemas.microsoft.com/office/drawing/2014/main" id="{90EAAA55-59DF-4AC6-A673-EECFD96E5F13}"/>
              </a:ext>
            </a:extLst>
          </p:cNvPr>
          <p:cNvSpPr>
            <a:spLocks noGrp="1"/>
          </p:cNvSpPr>
          <p:nvPr>
            <p:ph idx="1"/>
          </p:nvPr>
        </p:nvSpPr>
        <p:spPr/>
        <p:txBody>
          <a:bodyPr/>
          <a:lstStyle/>
          <a:p>
            <a:pPr marL="0" indent="0">
              <a:buNone/>
            </a:pPr>
            <a:r>
              <a:rPr lang="en-US" dirty="0"/>
              <a:t>Ray-based rendering is computationally expensive compared to other traditional rendering techniques such as rasterisatiton. Ensuring the project remains performant, and real-time, would prove the biggest challenge for this project.</a:t>
            </a:r>
          </a:p>
          <a:p>
            <a:pPr marL="0" indent="0">
              <a:buNone/>
            </a:pPr>
            <a:endParaRPr lang="en-US" dirty="0"/>
          </a:p>
          <a:p>
            <a:r>
              <a:rPr lang="en-US" dirty="0"/>
              <a:t>Allow user to add/remove/modify objects.</a:t>
            </a:r>
          </a:p>
          <a:p>
            <a:r>
              <a:rPr lang="en-US" dirty="0"/>
              <a:t>Allow for custom object shapes (SDFs).</a:t>
            </a:r>
          </a:p>
          <a:p>
            <a:r>
              <a:rPr lang="en-US" dirty="0"/>
              <a:t>Provide a variety of visual effects.</a:t>
            </a:r>
          </a:p>
          <a:p>
            <a:r>
              <a:rPr lang="en-US" dirty="0"/>
              <a:t>Avoid limiting the user.</a:t>
            </a:r>
            <a:endParaRPr lang="en-GB" dirty="0"/>
          </a:p>
        </p:txBody>
      </p:sp>
    </p:spTree>
    <p:extLst>
      <p:ext uri="{BB962C8B-B14F-4D97-AF65-F5344CB8AC3E}">
        <p14:creationId xmlns:p14="http://schemas.microsoft.com/office/powerpoint/2010/main" val="277827655"/>
      </p:ext>
    </p:extLst>
  </p:cSld>
  <p:clrMapOvr>
    <a:masterClrMapping/>
  </p:clrMapOvr>
  <p:transition spd="med">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1">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03775" y="1106007"/>
            <a:ext cx="10550025" cy="1182927"/>
          </a:xfrm>
        </p:spPr>
        <p:txBody>
          <a:bodyPr anchor="b">
            <a:normAutofit/>
          </a:bodyPr>
          <a:lstStyle/>
          <a:p>
            <a:r>
              <a:rPr lang="en-US" sz="5600" b="1" dirty="0"/>
              <a:t>RESEARCH METHODOLOGY</a:t>
            </a:r>
          </a:p>
        </p:txBody>
      </p:sp>
      <p:cxnSp>
        <p:nvCxnSpPr>
          <p:cNvPr id="23" name="Straight Connector 13">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2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graphicFrame>
        <p:nvGraphicFramePr>
          <p:cNvPr id="2" name="Table 4">
            <a:extLst>
              <a:ext uri="{FF2B5EF4-FFF2-40B4-BE49-F238E27FC236}">
                <a16:creationId xmlns:a16="http://schemas.microsoft.com/office/drawing/2014/main" id="{68BA7E4C-9629-4D68-82B6-A41C4BE9B9C0}"/>
              </a:ext>
            </a:extLst>
          </p:cNvPr>
          <p:cNvGraphicFramePr>
            <a:graphicFrameLocks noGrp="1"/>
          </p:cNvGraphicFramePr>
          <p:nvPr>
            <p:ph idx="1"/>
            <p:extLst>
              <p:ext uri="{D42A27DB-BD31-4B8C-83A1-F6EECF244321}">
                <p14:modId xmlns:p14="http://schemas.microsoft.com/office/powerpoint/2010/main" val="1022437279"/>
              </p:ext>
            </p:extLst>
          </p:nvPr>
        </p:nvGraphicFramePr>
        <p:xfrm>
          <a:off x="803775" y="2414865"/>
          <a:ext cx="10160233" cy="3804959"/>
        </p:xfrm>
        <a:graphic>
          <a:graphicData uri="http://schemas.openxmlformats.org/drawingml/2006/table">
            <a:tbl>
              <a:tblPr firstRow="1" bandRow="1">
                <a:tableStyleId>{5C22544A-7EE6-4342-B048-85BDC9FD1C3A}</a:tableStyleId>
              </a:tblPr>
              <a:tblGrid>
                <a:gridCol w="5083759">
                  <a:extLst>
                    <a:ext uri="{9D8B030D-6E8A-4147-A177-3AD203B41FA5}">
                      <a16:colId xmlns:a16="http://schemas.microsoft.com/office/drawing/2014/main" val="1283291313"/>
                    </a:ext>
                  </a:extLst>
                </a:gridCol>
                <a:gridCol w="5076474">
                  <a:extLst>
                    <a:ext uri="{9D8B030D-6E8A-4147-A177-3AD203B41FA5}">
                      <a16:colId xmlns:a16="http://schemas.microsoft.com/office/drawing/2014/main" val="2692153633"/>
                    </a:ext>
                  </a:extLst>
                </a:gridCol>
              </a:tblGrid>
              <a:tr h="3804959">
                <a:tc>
                  <a:txBody>
                    <a:bodyPr/>
                    <a:lstStyle/>
                    <a:p>
                      <a:pPr marL="0" indent="0">
                        <a:buFont typeface="Arial" panose="020B0604020202020204" pitchFamily="34" charset="0"/>
                        <a:buNone/>
                      </a:pPr>
                      <a:r>
                        <a:rPr lang="en-GB" sz="1800" b="1" dirty="0">
                          <a:solidFill>
                            <a:schemeClr val="tx1"/>
                          </a:solidFill>
                          <a:ea typeface="Calibri" panose="020F0502020204030204" pitchFamily="34" charset="0"/>
                          <a:cs typeface="Times New Roman" panose="02020603050405020304" pitchFamily="18" charset="0"/>
                        </a:rPr>
                        <a:t>WATERFALL</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Linear</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Prevents scope becoming out-of-proportion</a:t>
                      </a:r>
                    </a:p>
                    <a:p>
                      <a:pPr marL="0" indent="0">
                        <a:buFont typeface="Arial" panose="020B0604020202020204" pitchFamily="34" charset="0"/>
                        <a:buNone/>
                      </a:pPr>
                      <a:r>
                        <a:rPr lang="en-GB" sz="1800" b="1" dirty="0">
                          <a:solidFill>
                            <a:schemeClr val="tx1"/>
                          </a:solidFill>
                          <a:ea typeface="Calibri" panose="020F0502020204030204" pitchFamily="34" charset="0"/>
                          <a:cs typeface="Times New Roman" panose="02020603050405020304" pitchFamily="18" charset="0"/>
                        </a:rPr>
                        <a:t>KANBAN</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Flexible</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Allows for iteration and simultaneous feature development</a:t>
                      </a:r>
                    </a:p>
                    <a:p>
                      <a:pPr marL="0" indent="0">
                        <a:buFont typeface="Arial" panose="020B0604020202020204" pitchFamily="34" charset="0"/>
                        <a:buNone/>
                      </a:pPr>
                      <a:r>
                        <a:rPr lang="en-GB" sz="1800" b="1" dirty="0">
                          <a:solidFill>
                            <a:schemeClr val="tx1"/>
                          </a:solidFill>
                          <a:ea typeface="Calibri" panose="020F0502020204030204" pitchFamily="34" charset="0"/>
                          <a:cs typeface="Times New Roman" panose="02020603050405020304" pitchFamily="18" charset="0"/>
                        </a:rPr>
                        <a:t>SCRUM</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Keeps team aligned</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Promotes iterative development</a:t>
                      </a:r>
                    </a:p>
                    <a:p>
                      <a:pPr marL="0" indent="0">
                        <a:buFont typeface="Arial" panose="020B0604020202020204" pitchFamily="34" charset="0"/>
                        <a:buNone/>
                      </a:pPr>
                      <a:r>
                        <a:rPr lang="en-GB" sz="1800" b="1" dirty="0">
                          <a:solidFill>
                            <a:schemeClr val="tx1"/>
                          </a:solidFill>
                          <a:ea typeface="Calibri" panose="020F0502020204030204" pitchFamily="34" charset="0"/>
                          <a:cs typeface="Times New Roman" panose="02020603050405020304" pitchFamily="18" charset="0"/>
                        </a:rPr>
                        <a:t>SCRUMBAN</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Combines advantages of Scrum and Kanban</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Short sprints provide flexibility</a:t>
                      </a:r>
                    </a:p>
                  </a:txBody>
                  <a:tcPr>
                    <a:lnL w="12700" cmpd="sng">
                      <a:noFill/>
                    </a:lnL>
                    <a:lnR w="6350" cap="flat" cmpd="sng" algn="ctr">
                      <a:solidFill>
                        <a:schemeClr val="accent1">
                          <a:lumMod val="75000"/>
                        </a:schemeClr>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r>
                        <a:rPr lang="en-GB" b="0" dirty="0">
                          <a:solidFill>
                            <a:schemeClr val="tx1"/>
                          </a:solidFill>
                          <a:latin typeface="Calibri" panose="020F0502020204030204" pitchFamily="34" charset="0"/>
                          <a:cs typeface="Calibri" panose="020F0502020204030204" pitchFamily="34" charset="0"/>
                        </a:rPr>
                        <a:t>The methodology chosen for this project is Kanban, for the flexibility offered with the ability to research and develop tasks simultaneously.</a:t>
                      </a:r>
                    </a:p>
                    <a:p>
                      <a:endParaRPr lang="en-GB" b="0" dirty="0">
                        <a:solidFill>
                          <a:schemeClr val="tx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Waterfall was too restrictive due to the linearity of the methodology.</a:t>
                      </a:r>
                    </a:p>
                    <a:p>
                      <a:pPr marL="285750" indent="-285750">
                        <a:buFont typeface="Arial" panose="020B0604020202020204" pitchFamily="34" charset="0"/>
                        <a:buChar char="•"/>
                      </a:pPr>
                      <a:r>
                        <a:rPr lang="en-GB" b="0" dirty="0">
                          <a:solidFill>
                            <a:schemeClr val="tx1"/>
                          </a:solidFill>
                          <a:latin typeface="Calibri" panose="020F0502020204030204" pitchFamily="34" charset="0"/>
                          <a:cs typeface="Calibri" panose="020F0502020204030204" pitchFamily="34" charset="0"/>
                        </a:rPr>
                        <a:t>Scrum is most-effective when used in a team.</a:t>
                      </a:r>
                    </a:p>
                    <a:p>
                      <a:pPr marL="285750" indent="-285750">
                        <a:buFont typeface="Arial" panose="020B0604020202020204" pitchFamily="34" charset="0"/>
                        <a:buChar char="•"/>
                      </a:pPr>
                      <a:r>
                        <a:rPr lang="en-GB" b="0" dirty="0" err="1">
                          <a:solidFill>
                            <a:schemeClr val="tx1"/>
                          </a:solidFill>
                          <a:latin typeface="Calibri" panose="020F0502020204030204" pitchFamily="34" charset="0"/>
                          <a:cs typeface="Calibri" panose="020F0502020204030204" pitchFamily="34" charset="0"/>
                        </a:rPr>
                        <a:t>Scrumban</a:t>
                      </a:r>
                      <a:r>
                        <a:rPr lang="en-GB" b="0" dirty="0">
                          <a:solidFill>
                            <a:schemeClr val="tx1"/>
                          </a:solidFill>
                          <a:latin typeface="Calibri" panose="020F0502020204030204" pitchFamily="34" charset="0"/>
                          <a:cs typeface="Calibri" panose="020F0502020204030204" pitchFamily="34" charset="0"/>
                        </a:rPr>
                        <a:t> would also be unsuitable as it is most-effective when used in a team.</a:t>
                      </a:r>
                    </a:p>
                  </a:txBody>
                  <a:tcPr>
                    <a:lnL w="6350" cap="flat" cmpd="sng" algn="ctr">
                      <a:solidFill>
                        <a:schemeClr val="accent1">
                          <a:lumMod val="75000"/>
                        </a:schemeClr>
                      </a:solidFill>
                      <a:prstDash val="solid"/>
                      <a:round/>
                      <a:headEnd type="none" w="med" len="med"/>
                      <a:tailEnd type="none" w="med" len="med"/>
                    </a:lnL>
                    <a:lnR w="63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50881397"/>
                  </a:ext>
                </a:extLst>
              </a:tr>
            </a:tbl>
          </a:graphicData>
        </a:graphic>
      </p:graphicFrame>
      <p:sp>
        <p:nvSpPr>
          <p:cNvPr id="25"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26"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5</a:t>
            </a:fld>
            <a:endParaRPr lang="en-US" b="1" cap="all" spc="100">
              <a:solidFill>
                <a:schemeClr val="accent2"/>
              </a:solidFill>
            </a:endParaRPr>
          </a:p>
        </p:txBody>
      </p:sp>
    </p:spTree>
    <p:extLst>
      <p:ext uri="{BB962C8B-B14F-4D97-AF65-F5344CB8AC3E}">
        <p14:creationId xmlns:p14="http://schemas.microsoft.com/office/powerpoint/2010/main" val="868981592"/>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DBF2F9D-983F-4E90-827D-5A23216DEA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5846617" y="381935"/>
            <a:ext cx="5366040" cy="2344840"/>
          </a:xfrm>
        </p:spPr>
        <p:txBody>
          <a:bodyPr anchor="b">
            <a:normAutofit/>
          </a:bodyPr>
          <a:lstStyle/>
          <a:p>
            <a:r>
              <a:rPr lang="en-US" sz="5600" b="1" dirty="0"/>
              <a:t>PROJECT PLAN</a:t>
            </a:r>
          </a:p>
        </p:txBody>
      </p:sp>
      <p:sp>
        <p:nvSpPr>
          <p:cNvPr id="1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960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4"/>
          </a:solidFill>
          <a:ln w="776"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6116"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4"/>
          </a:solidFill>
          <a:ln w="516" cap="flat">
            <a:noFill/>
            <a:prstDash val="solid"/>
            <a:miter/>
          </a:ln>
        </p:spPr>
        <p:txBody>
          <a:bodyPr rtlCol="0" anchor="ctr"/>
          <a:lstStyle/>
          <a:p>
            <a:endParaRPr lang="en-US"/>
          </a:p>
        </p:txBody>
      </p:sp>
      <p:sp>
        <p:nvSpPr>
          <p:cNvPr id="1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2748"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4"/>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90EAAA55-59DF-4AC6-A673-EECFD96E5F13}"/>
              </a:ext>
            </a:extLst>
          </p:cNvPr>
          <p:cNvSpPr>
            <a:spLocks noGrp="1"/>
          </p:cNvSpPr>
          <p:nvPr>
            <p:ph idx="1"/>
          </p:nvPr>
        </p:nvSpPr>
        <p:spPr>
          <a:xfrm>
            <a:off x="5846617" y="3175552"/>
            <a:ext cx="5366041" cy="2809114"/>
          </a:xfrm>
        </p:spPr>
        <p:txBody>
          <a:bodyPr anchor="t">
            <a:normAutofit/>
          </a:bodyPr>
          <a:lstStyle/>
          <a:p>
            <a:pPr marL="0" indent="0">
              <a:buNone/>
            </a:pPr>
            <a:r>
              <a:rPr lang="en-GB" sz="1800" dirty="0"/>
              <a:t>Gantt chart was used to plan the time taken for each feature.</a:t>
            </a:r>
          </a:p>
          <a:p>
            <a:pPr marL="0" indent="0">
              <a:buNone/>
            </a:pPr>
            <a:r>
              <a:rPr lang="en-GB" sz="1800" dirty="0"/>
              <a:t>Some features were able to be researched and/or developed simultaneously.</a:t>
            </a:r>
          </a:p>
          <a:p>
            <a:pPr marL="0" indent="0">
              <a:buNone/>
            </a:pPr>
            <a:r>
              <a:rPr lang="en-GB" sz="1800" dirty="0"/>
              <a:t>Towards the end of the project, larger features or report sections were allotted more time.</a:t>
            </a: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6</a:t>
            </a:fld>
            <a:endParaRPr lang="en-US" b="1" cap="all" spc="100">
              <a:solidFill>
                <a:schemeClr val="accent2"/>
              </a:solidFill>
            </a:endParaRPr>
          </a:p>
        </p:txBody>
      </p:sp>
      <p:cxnSp>
        <p:nvCxnSpPr>
          <p:cNvPr id="20" name="Straight Connector 19">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68377" y="3610394"/>
            <a:ext cx="0" cy="3238728"/>
          </a:xfrm>
          <a:prstGeom prst="line">
            <a:avLst/>
          </a:prstGeom>
          <a:ln w="25400" cap="sq">
            <a:gradFill>
              <a:gsLst>
                <a:gs pos="0">
                  <a:schemeClr val="accent2"/>
                </a:gs>
                <a:gs pos="100000">
                  <a:schemeClr val="accent4"/>
                </a:gs>
              </a:gsLst>
              <a:lin ang="5400000" scaled="1"/>
            </a:gradFill>
            <a:beve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33E56762-4925-45CC-B2E0-FB2E53728669}"/>
              </a:ext>
            </a:extLst>
          </p:cNvPr>
          <p:cNvPicPr>
            <a:picLocks noChangeAspect="1"/>
          </p:cNvPicPr>
          <p:nvPr/>
        </p:nvPicPr>
        <p:blipFill>
          <a:blip r:embed="rId3"/>
          <a:stretch>
            <a:fillRect/>
          </a:stretch>
        </p:blipFill>
        <p:spPr>
          <a:xfrm>
            <a:off x="232263" y="2000592"/>
            <a:ext cx="3179736" cy="2526913"/>
          </a:xfrm>
          <a:prstGeom prst="rect">
            <a:avLst/>
          </a:prstGeom>
        </p:spPr>
      </p:pic>
      <p:pic>
        <p:nvPicPr>
          <p:cNvPr id="8" name="Picture 7">
            <a:extLst>
              <a:ext uri="{FF2B5EF4-FFF2-40B4-BE49-F238E27FC236}">
                <a16:creationId xmlns:a16="http://schemas.microsoft.com/office/drawing/2014/main" id="{8FE7E12D-D5F8-479E-A205-B9C3A84A2A3A}"/>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2186270" y="4226713"/>
            <a:ext cx="3482487" cy="1188545"/>
          </a:xfrm>
          <a:prstGeom prst="rect">
            <a:avLst/>
          </a:prstGeom>
        </p:spPr>
      </p:pic>
      <p:pic>
        <p:nvPicPr>
          <p:cNvPr id="23" name="Picture 22">
            <a:extLst>
              <a:ext uri="{FF2B5EF4-FFF2-40B4-BE49-F238E27FC236}">
                <a16:creationId xmlns:a16="http://schemas.microsoft.com/office/drawing/2014/main" id="{9B61C491-18B7-4AD9-A238-B328AA31E396}"/>
              </a:ext>
            </a:extLst>
          </p:cNvPr>
          <p:cNvPicPr>
            <a:picLocks noChangeAspect="1"/>
          </p:cNvPicPr>
          <p:nvPr/>
        </p:nvPicPr>
        <p:blipFill>
          <a:blip r:embed="rId5">
            <a:clrChange>
              <a:clrFrom>
                <a:srgbClr val="00FF00"/>
              </a:clrFrom>
              <a:clrTo>
                <a:srgbClr val="00FF00">
                  <a:alpha val="0"/>
                </a:srgbClr>
              </a:clrTo>
            </a:clrChange>
            <a:duotone>
              <a:schemeClr val="accent4">
                <a:shade val="45000"/>
                <a:satMod val="135000"/>
              </a:schemeClr>
              <a:prstClr val="white"/>
            </a:duotone>
          </a:blip>
          <a:srcRect/>
          <a:stretch/>
        </p:blipFill>
        <p:spPr>
          <a:xfrm>
            <a:off x="3815638" y="2278426"/>
            <a:ext cx="1449479" cy="1515250"/>
          </a:xfrm>
          <a:prstGeom prst="rect">
            <a:avLst/>
          </a:prstGeom>
        </p:spPr>
      </p:pic>
      <p:pic>
        <p:nvPicPr>
          <p:cNvPr id="25" name="Picture 24" descr="Shape&#10;&#10;Description automatically generated with medium confidence">
            <a:extLst>
              <a:ext uri="{FF2B5EF4-FFF2-40B4-BE49-F238E27FC236}">
                <a16:creationId xmlns:a16="http://schemas.microsoft.com/office/drawing/2014/main" id="{D9240EDA-4094-45EA-A9D7-03F12F8B8063}"/>
              </a:ext>
            </a:extLst>
          </p:cNvPr>
          <p:cNvPicPr>
            <a:picLocks noChangeAspect="1"/>
          </p:cNvPicPr>
          <p:nvPr/>
        </p:nvPicPr>
        <p:blipFill>
          <a:blip r:embed="rId6">
            <a:clrChange>
              <a:clrFrom>
                <a:srgbClr val="00FF00"/>
              </a:clrFrom>
              <a:clrTo>
                <a:srgbClr val="00FF00">
                  <a:alpha val="0"/>
                </a:srgbClr>
              </a:clrTo>
            </a:clrChange>
            <a:duotone>
              <a:schemeClr val="accent4">
                <a:shade val="45000"/>
                <a:satMod val="135000"/>
              </a:schemeClr>
              <a:prstClr val="white"/>
            </a:duotone>
          </a:blip>
          <a:stretch>
            <a:fillRect/>
          </a:stretch>
        </p:blipFill>
        <p:spPr>
          <a:xfrm>
            <a:off x="802503" y="5049679"/>
            <a:ext cx="1019628" cy="1057973"/>
          </a:xfrm>
          <a:prstGeom prst="rect">
            <a:avLst/>
          </a:prstGeom>
        </p:spPr>
      </p:pic>
    </p:spTree>
    <p:extLst>
      <p:ext uri="{BB962C8B-B14F-4D97-AF65-F5344CB8AC3E}">
        <p14:creationId xmlns:p14="http://schemas.microsoft.com/office/powerpoint/2010/main" val="2023015753"/>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B7169B8-2507-43F4-A148-FA791CD9C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81934"/>
            <a:ext cx="5257801" cy="5181523"/>
          </a:xfrm>
        </p:spPr>
        <p:txBody>
          <a:bodyPr anchor="b">
            <a:normAutofit/>
          </a:bodyPr>
          <a:lstStyle/>
          <a:p>
            <a:r>
              <a:rPr lang="en-US" sz="7200" b="1" dirty="0"/>
              <a:t>ANALYSIS</a:t>
            </a:r>
          </a:p>
        </p:txBody>
      </p:sp>
      <p:cxnSp>
        <p:nvCxnSpPr>
          <p:cNvPr id="14" name="Straight Connector 1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2814"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1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1594"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2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7274"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90EAAA55-59DF-4AC6-A673-EECFD96E5F13}"/>
              </a:ext>
            </a:extLst>
          </p:cNvPr>
          <p:cNvSpPr>
            <a:spLocks noGrp="1"/>
          </p:cNvSpPr>
          <p:nvPr>
            <p:ph idx="1"/>
          </p:nvPr>
        </p:nvSpPr>
        <p:spPr>
          <a:xfrm>
            <a:off x="7229042" y="698644"/>
            <a:ext cx="3998724" cy="5294604"/>
          </a:xfrm>
        </p:spPr>
        <p:txBody>
          <a:bodyPr anchor="b">
            <a:normAutofit/>
          </a:bodyPr>
          <a:lstStyle/>
          <a:p>
            <a:pPr marL="0" indent="0">
              <a:buNone/>
            </a:pPr>
            <a:r>
              <a:rPr lang="en-GB" sz="1800" b="1" dirty="0"/>
              <a:t>PLATFORM</a:t>
            </a:r>
          </a:p>
          <a:p>
            <a:pPr marL="0" indent="0">
              <a:buNone/>
            </a:pPr>
            <a:r>
              <a:rPr lang="en-GB" sz="1800" dirty="0">
                <a:latin typeface="Calibri" panose="020F0502020204030204" pitchFamily="34" charset="0"/>
                <a:cs typeface="Calibri" panose="020F0502020204030204" pitchFamily="34" charset="0"/>
              </a:rPr>
              <a:t>Unity, DirectX 11, Vulkan</a:t>
            </a:r>
          </a:p>
          <a:p>
            <a:pPr marL="0" indent="0">
              <a:buNone/>
            </a:pPr>
            <a:r>
              <a:rPr lang="en-GB" sz="1800" b="1" dirty="0"/>
              <a:t>PLANNING</a:t>
            </a:r>
          </a:p>
          <a:p>
            <a:pPr marL="0" indent="0">
              <a:buNone/>
            </a:pPr>
            <a:r>
              <a:rPr lang="en-GB" sz="1800" dirty="0">
                <a:latin typeface="Calibri" panose="020F0502020204030204" pitchFamily="34" charset="0"/>
                <a:cs typeface="Calibri" panose="020F0502020204030204" pitchFamily="34" charset="0"/>
              </a:rPr>
              <a:t>Trello, Microsoft Planner, GitHub Projects</a:t>
            </a:r>
          </a:p>
          <a:p>
            <a:pPr marL="0" indent="0">
              <a:buNone/>
            </a:pPr>
            <a:r>
              <a:rPr lang="en-GB" sz="1800" b="1" dirty="0"/>
              <a:t>IDE</a:t>
            </a:r>
          </a:p>
          <a:p>
            <a:pPr marL="0" indent="0">
              <a:buNone/>
            </a:pPr>
            <a:r>
              <a:rPr lang="en-GB" sz="1800" dirty="0">
                <a:latin typeface="Calibri" panose="020F0502020204030204" pitchFamily="34" charset="0"/>
                <a:cs typeface="Calibri" panose="020F0502020204030204" pitchFamily="34" charset="0"/>
              </a:rPr>
              <a:t>Visual Studio 2022, </a:t>
            </a:r>
            <a:r>
              <a:rPr lang="en-GB" sz="1800" dirty="0" err="1">
                <a:latin typeface="Calibri" panose="020F0502020204030204" pitchFamily="34" charset="0"/>
                <a:cs typeface="Calibri" panose="020F0502020204030204" pitchFamily="34" charset="0"/>
              </a:rPr>
              <a:t>CLion</a:t>
            </a:r>
            <a:r>
              <a:rPr lang="en-GB" sz="1800" dirty="0">
                <a:latin typeface="Calibri" panose="020F0502020204030204" pitchFamily="34" charset="0"/>
                <a:cs typeface="Calibri" panose="020F0502020204030204" pitchFamily="34" charset="0"/>
              </a:rPr>
              <a:t>, Code::Blocks</a:t>
            </a:r>
          </a:p>
          <a:p>
            <a:pPr marL="0" indent="0">
              <a:buNone/>
            </a:pPr>
            <a:r>
              <a:rPr lang="en-GB" sz="1800" b="1" dirty="0"/>
              <a:t>VERSION CONTROL</a:t>
            </a:r>
          </a:p>
          <a:p>
            <a:pPr marL="0" indent="0">
              <a:buNone/>
            </a:pPr>
            <a:r>
              <a:rPr lang="en-GB" sz="1800" dirty="0">
                <a:latin typeface="Calibri" panose="020F0502020204030204" pitchFamily="34" charset="0"/>
                <a:cs typeface="Calibri" panose="020F0502020204030204" pitchFamily="34" charset="0"/>
              </a:rPr>
              <a:t>Git, Subversion (SVN), Mercurial</a:t>
            </a: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7</a:t>
            </a:fld>
            <a:endParaRPr lang="en-US" b="1" cap="all" spc="100">
              <a:solidFill>
                <a:schemeClr val="accent2"/>
              </a:solidFill>
            </a:endParaRPr>
          </a:p>
        </p:txBody>
      </p:sp>
      <p:pic>
        <p:nvPicPr>
          <p:cNvPr id="5" name="Picture 4" descr="Graphical user interface, icon&#10;&#10;Description automatically generated">
            <a:extLst>
              <a:ext uri="{FF2B5EF4-FFF2-40B4-BE49-F238E27FC236}">
                <a16:creationId xmlns:a16="http://schemas.microsoft.com/office/drawing/2014/main" id="{C9DE7165-E541-40B3-AB59-5D25B8A5BE72}"/>
              </a:ext>
            </a:extLst>
          </p:cNvPr>
          <p:cNvPicPr>
            <a:picLocks noChangeAspect="1"/>
          </p:cNvPicPr>
          <p:nvPr/>
        </p:nvPicPr>
        <p:blipFill rotWithShape="1">
          <a:blip r:embed="rId2">
            <a:duotone>
              <a:schemeClr val="accent3">
                <a:shade val="45000"/>
                <a:satMod val="135000"/>
              </a:schemeClr>
              <a:prstClr val="white"/>
            </a:duotone>
          </a:blip>
          <a:srcRect l="10499" t="8205" r="11491" b="13785"/>
          <a:stretch/>
        </p:blipFill>
        <p:spPr>
          <a:xfrm>
            <a:off x="1187552" y="491636"/>
            <a:ext cx="1138225" cy="1138225"/>
          </a:xfrm>
          <a:prstGeom prst="ellipse">
            <a:avLst/>
          </a:prstGeom>
        </p:spPr>
      </p:pic>
      <p:pic>
        <p:nvPicPr>
          <p:cNvPr id="1028" name="Picture 4" descr="Trello, logo Icon in Social Colored Icons">
            <a:extLst>
              <a:ext uri="{FF2B5EF4-FFF2-40B4-BE49-F238E27FC236}">
                <a16:creationId xmlns:a16="http://schemas.microsoft.com/office/drawing/2014/main" id="{418A8B06-95C4-4279-9654-C8D5BD7F35B3}"/>
              </a:ext>
            </a:extLst>
          </p:cNvPr>
          <p:cNvPicPr>
            <a:picLocks noChangeAspect="1" noChangeArrowheads="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005696" y="1064285"/>
            <a:ext cx="933700" cy="9337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Visual studio - Free logo icons">
            <a:extLst>
              <a:ext uri="{FF2B5EF4-FFF2-40B4-BE49-F238E27FC236}">
                <a16:creationId xmlns:a16="http://schemas.microsoft.com/office/drawing/2014/main" id="{A01E9A85-A7DB-4133-A9F1-A3B9A595E663}"/>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079622" y="1193087"/>
            <a:ext cx="1918385" cy="191838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download logo git icon svg eps png psd ai logo vector color free - el fonts  vectors">
            <a:extLst>
              <a:ext uri="{FF2B5EF4-FFF2-40B4-BE49-F238E27FC236}">
                <a16:creationId xmlns:a16="http://schemas.microsoft.com/office/drawing/2014/main" id="{D32FEA2D-C625-4193-8B53-B2CD0959401B}"/>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156886" y="2237148"/>
            <a:ext cx="1318320" cy="13183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E3998CC-229E-4F67-891E-19EA5DEF6801}"/>
              </a:ext>
            </a:extLst>
          </p:cNvPr>
          <p:cNvPicPr>
            <a:picLocks noChangeAspect="1"/>
          </p:cNvPicPr>
          <p:nvPr/>
        </p:nvPicPr>
        <p:blipFill>
          <a:blip r:embed="rId6">
            <a:duotone>
              <a:schemeClr val="accent2">
                <a:shade val="45000"/>
                <a:satMod val="135000"/>
              </a:schemeClr>
              <a:prstClr val="white"/>
            </a:duotone>
          </a:blip>
          <a:stretch>
            <a:fillRect/>
          </a:stretch>
        </p:blipFill>
        <p:spPr>
          <a:xfrm>
            <a:off x="554097" y="2669628"/>
            <a:ext cx="1771680" cy="1771680"/>
          </a:xfrm>
          <a:prstGeom prst="rect">
            <a:avLst/>
          </a:prstGeom>
        </p:spPr>
      </p:pic>
      <p:pic>
        <p:nvPicPr>
          <p:cNvPr id="1036" name="Picture 12" descr="New Unity logo found in the latest 2021.2 beta : r/Unity3D">
            <a:extLst>
              <a:ext uri="{FF2B5EF4-FFF2-40B4-BE49-F238E27FC236}">
                <a16:creationId xmlns:a16="http://schemas.microsoft.com/office/drawing/2014/main" id="{4B658599-BCF0-46D0-9337-D677013A30AC}"/>
              </a:ext>
            </a:extLst>
          </p:cNvPr>
          <p:cNvPicPr>
            <a:picLocks noChangeAspect="1" noChangeArrowheads="1"/>
          </p:cNvPicPr>
          <p:nvPr/>
        </p:nvPicPr>
        <p:blipFill rotWithShape="1">
          <a:blip r:embed="rId7">
            <a:duotone>
              <a:schemeClr val="accent2">
                <a:shade val="45000"/>
                <a:satMod val="135000"/>
              </a:schemeClr>
              <a:prstClr val="white"/>
            </a:duotone>
            <a:extLst>
              <a:ext uri="{28A0092B-C50C-407E-A947-70E740481C1C}">
                <a14:useLocalDpi xmlns:a14="http://schemas.microsoft.com/office/drawing/2010/main" val="0"/>
              </a:ext>
            </a:extLst>
          </a:blip>
          <a:srcRect l="7509" t="7509" r="7509" b="7509"/>
          <a:stretch/>
        </p:blipFill>
        <p:spPr bwMode="auto">
          <a:xfrm>
            <a:off x="3355711" y="3056588"/>
            <a:ext cx="908803" cy="908803"/>
          </a:xfrm>
          <a:prstGeom prst="ellipse">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1414D08A-868E-4F74-96EA-A832BFB0CAD4}"/>
              </a:ext>
            </a:extLst>
          </p:cNvPr>
          <p:cNvPicPr>
            <a:picLocks noChangeAspect="1"/>
          </p:cNvPicPr>
          <p:nvPr/>
        </p:nvPicPr>
        <p:blipFill>
          <a:blip r:embed="rId8">
            <a:duotone>
              <a:schemeClr val="accent5">
                <a:shade val="45000"/>
                <a:satMod val="135000"/>
              </a:schemeClr>
              <a:prstClr val="white"/>
            </a:duotone>
          </a:blip>
          <a:stretch>
            <a:fillRect/>
          </a:stretch>
        </p:blipFill>
        <p:spPr>
          <a:xfrm>
            <a:off x="2480085" y="3183738"/>
            <a:ext cx="644767" cy="644767"/>
          </a:xfrm>
          <a:prstGeom prst="rect">
            <a:avLst/>
          </a:prstGeom>
        </p:spPr>
      </p:pic>
      <p:pic>
        <p:nvPicPr>
          <p:cNvPr id="1038" name="Picture 14" descr="Planner - Connectors | Microsoft Docs">
            <a:extLst>
              <a:ext uri="{FF2B5EF4-FFF2-40B4-BE49-F238E27FC236}">
                <a16:creationId xmlns:a16="http://schemas.microsoft.com/office/drawing/2014/main" id="{05CBE0F3-6756-4938-84AC-EF74A91FAD9F}"/>
              </a:ext>
            </a:extLst>
          </p:cNvPr>
          <p:cNvPicPr>
            <a:picLocks noChangeAspect="1" noChangeArrowheads="1"/>
          </p:cNvPicPr>
          <p:nvPr/>
        </p:nvPicPr>
        <p:blipFill>
          <a:blip r:embed="rId9">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26404" y="1910345"/>
            <a:ext cx="700970" cy="700970"/>
          </a:xfrm>
          <a:prstGeom prst="ellipse">
            <a:avLst/>
          </a:prstGeom>
          <a:noFill/>
          <a:extLst>
            <a:ext uri="{909E8E84-426E-40DD-AFC4-6F175D3DCCD1}">
              <a14:hiddenFill xmlns:a14="http://schemas.microsoft.com/office/drawing/2010/main">
                <a:solidFill>
                  <a:srgbClr val="FFFFFF"/>
                </a:solidFill>
              </a14:hiddenFill>
            </a:ext>
          </a:extLst>
        </p:spPr>
      </p:pic>
      <p:pic>
        <p:nvPicPr>
          <p:cNvPr id="1040" name="Picture 16" descr="Github Logo - Free social media icons">
            <a:extLst>
              <a:ext uri="{FF2B5EF4-FFF2-40B4-BE49-F238E27FC236}">
                <a16:creationId xmlns:a16="http://schemas.microsoft.com/office/drawing/2014/main" id="{26C9C281-C11F-4E38-97D6-9B7FC1689DEC}"/>
              </a:ext>
            </a:extLst>
          </p:cNvPr>
          <p:cNvPicPr>
            <a:picLocks noChangeAspect="1" noChangeArrowheads="1"/>
          </p:cNvPicPr>
          <p:nvPr/>
        </p:nvPicPr>
        <p:blipFill>
          <a:blip r:embed="rId10">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58819" y="717230"/>
            <a:ext cx="595899" cy="595899"/>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a:extLst>
              <a:ext uri="{FF2B5EF4-FFF2-40B4-BE49-F238E27FC236}">
                <a16:creationId xmlns:a16="http://schemas.microsoft.com/office/drawing/2014/main" id="{82090B1F-D510-4CE9-A370-5081BA3D41AF}"/>
              </a:ext>
            </a:extLst>
          </p:cNvPr>
          <p:cNvPicPr>
            <a:picLocks noChangeAspect="1" noChangeArrowheads="1"/>
          </p:cNvPicPr>
          <p:nvPr/>
        </p:nvPicPr>
        <p:blipFill rotWithShape="1">
          <a:blip r:embed="rId11">
            <a:duotone>
              <a:schemeClr val="accent4">
                <a:shade val="45000"/>
                <a:satMod val="135000"/>
              </a:schemeClr>
              <a:prstClr val="white"/>
            </a:duotone>
            <a:extLst>
              <a:ext uri="{28A0092B-C50C-407E-A947-70E740481C1C}">
                <a14:useLocalDpi xmlns:a14="http://schemas.microsoft.com/office/drawing/2010/main" val="0"/>
              </a:ext>
            </a:extLst>
          </a:blip>
          <a:srcRect l="5770" t="5770" r="5770" b="5770"/>
          <a:stretch/>
        </p:blipFill>
        <p:spPr bwMode="auto">
          <a:xfrm>
            <a:off x="2439101" y="105008"/>
            <a:ext cx="955741" cy="955741"/>
          </a:xfrm>
          <a:prstGeom prst="ellipse">
            <a:avLst/>
          </a:prstGeom>
          <a:noFill/>
          <a:extLst>
            <a:ext uri="{909E8E84-426E-40DD-AFC4-6F175D3DCCD1}">
              <a14:hiddenFill xmlns:a14="http://schemas.microsoft.com/office/drawing/2010/main">
                <a:solidFill>
                  <a:srgbClr val="FFFFFF"/>
                </a:solidFill>
              </a14:hiddenFill>
            </a:ext>
          </a:extLst>
        </p:spPr>
      </p:pic>
      <p:pic>
        <p:nvPicPr>
          <p:cNvPr id="1048" name="Picture 24" descr="Apache Subversion - Wikipedia">
            <a:extLst>
              <a:ext uri="{FF2B5EF4-FFF2-40B4-BE49-F238E27FC236}">
                <a16:creationId xmlns:a16="http://schemas.microsoft.com/office/drawing/2014/main" id="{B51356B0-CC08-4009-ADD2-776C492967B0}"/>
              </a:ext>
            </a:extLst>
          </p:cNvPr>
          <p:cNvPicPr>
            <a:picLocks noChangeAspect="1" noChangeArrowheads="1"/>
          </p:cNvPicPr>
          <p:nvPr/>
        </p:nvPicPr>
        <p:blipFill rotWithShape="1">
          <a:blip r:embed="rId12">
            <a:duotone>
              <a:schemeClr val="accent1">
                <a:shade val="45000"/>
                <a:satMod val="135000"/>
              </a:schemeClr>
              <a:prstClr val="white"/>
            </a:duotone>
            <a:extLst>
              <a:ext uri="{28A0092B-C50C-407E-A947-70E740481C1C}">
                <a14:useLocalDpi xmlns:a14="http://schemas.microsoft.com/office/drawing/2010/main" val="0"/>
              </a:ext>
            </a:extLst>
          </a:blip>
          <a:srcRect l="9168" t="1879" r="9168" b="16458"/>
          <a:stretch/>
        </p:blipFill>
        <p:spPr bwMode="auto">
          <a:xfrm>
            <a:off x="866099" y="1502812"/>
            <a:ext cx="548473" cy="473502"/>
          </a:xfrm>
          <a:prstGeom prst="ellipse">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D2C8D221-E23F-4A11-BD3E-D7F1321280D0}"/>
              </a:ext>
            </a:extLst>
          </p:cNvPr>
          <p:cNvPicPr>
            <a:picLocks noChangeAspect="1"/>
          </p:cNvPicPr>
          <p:nvPr/>
        </p:nvPicPr>
        <p:blipFill>
          <a:blip r:embed="rId13">
            <a:duotone>
              <a:schemeClr val="accent3">
                <a:shade val="45000"/>
                <a:satMod val="135000"/>
              </a:schemeClr>
              <a:prstClr val="white"/>
            </a:duotone>
          </a:blip>
          <a:stretch>
            <a:fillRect/>
          </a:stretch>
        </p:blipFill>
        <p:spPr>
          <a:xfrm>
            <a:off x="4241743" y="3614185"/>
            <a:ext cx="740316" cy="740316"/>
          </a:xfrm>
          <a:prstGeom prst="rect">
            <a:avLst/>
          </a:prstGeom>
        </p:spPr>
      </p:pic>
    </p:spTree>
    <p:extLst>
      <p:ext uri="{BB962C8B-B14F-4D97-AF65-F5344CB8AC3E}">
        <p14:creationId xmlns:p14="http://schemas.microsoft.com/office/powerpoint/2010/main" val="3283457132"/>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B7169B8-2507-43F4-A148-FA791CD9C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199" y="381934"/>
            <a:ext cx="5257801" cy="5181523"/>
          </a:xfrm>
        </p:spPr>
        <p:txBody>
          <a:bodyPr anchor="b">
            <a:normAutofit/>
          </a:bodyPr>
          <a:lstStyle/>
          <a:p>
            <a:r>
              <a:rPr lang="en-US" sz="7200" b="1" dirty="0"/>
              <a:t>DESIGN</a:t>
            </a:r>
          </a:p>
        </p:txBody>
      </p:sp>
      <p:cxnSp>
        <p:nvCxnSpPr>
          <p:cNvPr id="14" name="Straight Connector 1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2814"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1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1594"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sp>
        <p:nvSpPr>
          <p:cNvPr id="2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7274"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90EAAA55-59DF-4AC6-A673-EECFD96E5F13}"/>
              </a:ext>
            </a:extLst>
          </p:cNvPr>
          <p:cNvSpPr>
            <a:spLocks noGrp="1"/>
          </p:cNvSpPr>
          <p:nvPr>
            <p:ph idx="1"/>
          </p:nvPr>
        </p:nvSpPr>
        <p:spPr>
          <a:xfrm>
            <a:off x="7229042" y="698644"/>
            <a:ext cx="3998724" cy="5294604"/>
          </a:xfrm>
        </p:spPr>
        <p:txBody>
          <a:bodyPr anchor="b">
            <a:normAutofit lnSpcReduction="10000"/>
          </a:bodyPr>
          <a:lstStyle/>
          <a:p>
            <a:pPr marL="0" indent="0">
              <a:buNone/>
            </a:pPr>
            <a:r>
              <a:rPr lang="en-GB" sz="1800" b="1" dirty="0"/>
              <a:t>PLATFORM</a:t>
            </a:r>
          </a:p>
          <a:p>
            <a:pPr marL="0" indent="0">
              <a:buNone/>
            </a:pPr>
            <a:r>
              <a:rPr lang="en-GB" sz="1800" dirty="0">
                <a:latin typeface="Calibri" panose="020F0502020204030204" pitchFamily="34" charset="0"/>
                <a:cs typeface="Calibri" panose="020F0502020204030204" pitchFamily="34" charset="0"/>
              </a:rPr>
              <a:t>DirectX 11 was used for the development platform for this project.</a:t>
            </a:r>
          </a:p>
          <a:p>
            <a:pPr marL="0" indent="0">
              <a:buNone/>
            </a:pPr>
            <a:r>
              <a:rPr lang="en-GB" sz="1800" b="1" dirty="0"/>
              <a:t>PLANNING</a:t>
            </a:r>
          </a:p>
          <a:p>
            <a:pPr marL="0" indent="0">
              <a:buNone/>
            </a:pPr>
            <a:r>
              <a:rPr lang="en-GB" sz="1800" dirty="0">
                <a:latin typeface="Calibri" panose="020F0502020204030204" pitchFamily="34" charset="0"/>
                <a:cs typeface="Calibri" panose="020F0502020204030204" pitchFamily="34" charset="0"/>
              </a:rPr>
              <a:t>The Kanban board was created and managed using Trello.</a:t>
            </a:r>
          </a:p>
          <a:p>
            <a:pPr marL="0" indent="0">
              <a:buNone/>
            </a:pPr>
            <a:r>
              <a:rPr lang="en-GB" sz="1800" b="1" dirty="0"/>
              <a:t>IDE</a:t>
            </a:r>
          </a:p>
          <a:p>
            <a:pPr marL="0" indent="0">
              <a:buNone/>
            </a:pPr>
            <a:r>
              <a:rPr lang="en-GB" sz="1800" dirty="0">
                <a:latin typeface="Calibri" panose="020F0502020204030204" pitchFamily="34" charset="0"/>
                <a:cs typeface="Calibri" panose="020F0502020204030204" pitchFamily="34" charset="0"/>
              </a:rPr>
              <a:t>Visual Studio 2022 was the chosen IDE used to develop the project.</a:t>
            </a:r>
          </a:p>
          <a:p>
            <a:pPr marL="0" indent="0">
              <a:buNone/>
            </a:pPr>
            <a:r>
              <a:rPr lang="en-GB" sz="1800" b="1" dirty="0"/>
              <a:t>VERSION CONTROL</a:t>
            </a:r>
          </a:p>
          <a:p>
            <a:pPr marL="0" indent="0">
              <a:buNone/>
            </a:pPr>
            <a:r>
              <a:rPr lang="en-GB" sz="1800" dirty="0">
                <a:latin typeface="Calibri" panose="020F0502020204030204" pitchFamily="34" charset="0"/>
                <a:cs typeface="Calibri" panose="020F0502020204030204" pitchFamily="34" charset="0"/>
              </a:rPr>
              <a:t>Git was used for version control, paired with GitHub to host the Git repository.</a:t>
            </a:r>
          </a:p>
          <a:p>
            <a:pPr marL="0" indent="0">
              <a:buNone/>
            </a:pPr>
            <a:r>
              <a:rPr lang="en-GB" sz="1800" b="1" dirty="0"/>
              <a:t>OTHER</a:t>
            </a:r>
          </a:p>
          <a:p>
            <a:r>
              <a:rPr lang="en-GB" sz="1800" dirty="0">
                <a:latin typeface="Calibri" panose="020F0502020204030204" pitchFamily="34" charset="0"/>
                <a:cs typeface="Calibri" panose="020F0502020204030204" pitchFamily="34" charset="0"/>
              </a:rPr>
              <a:t>C++</a:t>
            </a:r>
          </a:p>
          <a:p>
            <a:r>
              <a:rPr lang="en-GB" sz="1800" dirty="0" err="1">
                <a:latin typeface="Calibri" panose="020F0502020204030204" pitchFamily="34" charset="0"/>
                <a:cs typeface="Calibri" panose="020F0502020204030204" pitchFamily="34" charset="0"/>
              </a:rPr>
              <a:t>ImGui</a:t>
            </a:r>
            <a:endParaRPr lang="en-GB" sz="1800" dirty="0">
              <a:latin typeface="Calibri" panose="020F0502020204030204" pitchFamily="34" charset="0"/>
              <a:cs typeface="Calibri" panose="020F0502020204030204" pitchFamily="34" charset="0"/>
            </a:endParaRPr>
          </a:p>
          <a:p>
            <a:r>
              <a:rPr lang="en-GB" sz="1800" dirty="0" err="1">
                <a:latin typeface="Calibri" panose="020F0502020204030204" pitchFamily="34" charset="0"/>
                <a:cs typeface="Calibri" panose="020F0502020204030204" pitchFamily="34" charset="0"/>
              </a:rPr>
              <a:t>DirectXTK</a:t>
            </a:r>
            <a:endParaRPr lang="en-GB" sz="1800" dirty="0">
              <a:latin typeface="Calibri" panose="020F0502020204030204" pitchFamily="34" charset="0"/>
              <a:cs typeface="Calibri" panose="020F0502020204030204" pitchFamily="34" charset="0"/>
            </a:endParaRP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8</a:t>
            </a:fld>
            <a:endParaRPr lang="en-US" b="1" cap="all" spc="100">
              <a:solidFill>
                <a:schemeClr val="accent2"/>
              </a:solidFill>
            </a:endParaRPr>
          </a:p>
        </p:txBody>
      </p:sp>
      <p:pic>
        <p:nvPicPr>
          <p:cNvPr id="30" name="Picture 29" descr="Graphical user interface, icon&#10;&#10;Description automatically generated">
            <a:extLst>
              <a:ext uri="{FF2B5EF4-FFF2-40B4-BE49-F238E27FC236}">
                <a16:creationId xmlns:a16="http://schemas.microsoft.com/office/drawing/2014/main" id="{82531183-E429-4A1C-8EDF-98A3ECD3783A}"/>
              </a:ext>
            </a:extLst>
          </p:cNvPr>
          <p:cNvPicPr>
            <a:picLocks noChangeAspect="1"/>
          </p:cNvPicPr>
          <p:nvPr/>
        </p:nvPicPr>
        <p:blipFill rotWithShape="1">
          <a:blip r:embed="rId2">
            <a:duotone>
              <a:schemeClr val="accent3">
                <a:shade val="45000"/>
                <a:satMod val="135000"/>
              </a:schemeClr>
              <a:prstClr val="white"/>
            </a:duotone>
          </a:blip>
          <a:srcRect l="10499" t="8205" r="11491" b="13785"/>
          <a:stretch/>
        </p:blipFill>
        <p:spPr>
          <a:xfrm>
            <a:off x="1187552" y="491636"/>
            <a:ext cx="1138225" cy="1138225"/>
          </a:xfrm>
          <a:prstGeom prst="ellipse">
            <a:avLst/>
          </a:prstGeom>
        </p:spPr>
      </p:pic>
      <p:pic>
        <p:nvPicPr>
          <p:cNvPr id="31" name="Picture 4" descr="Trello, logo Icon in Social Colored Icons">
            <a:extLst>
              <a:ext uri="{FF2B5EF4-FFF2-40B4-BE49-F238E27FC236}">
                <a16:creationId xmlns:a16="http://schemas.microsoft.com/office/drawing/2014/main" id="{E5897DAD-1089-475D-BFB0-1F5E45706D38}"/>
              </a:ext>
            </a:extLst>
          </p:cNvPr>
          <p:cNvPicPr>
            <a:picLocks noChangeAspect="1" noChangeArrowheads="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005696" y="1064285"/>
            <a:ext cx="933700" cy="933700"/>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6" descr="Visual studio - Free logo icons">
            <a:extLst>
              <a:ext uri="{FF2B5EF4-FFF2-40B4-BE49-F238E27FC236}">
                <a16:creationId xmlns:a16="http://schemas.microsoft.com/office/drawing/2014/main" id="{4833AE9A-A03C-4536-941A-7D1AA4AEEDA4}"/>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079622" y="1193087"/>
            <a:ext cx="1918385" cy="191838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8" descr="download logo git icon svg eps png psd ai logo vector color free - el fonts  vectors">
            <a:extLst>
              <a:ext uri="{FF2B5EF4-FFF2-40B4-BE49-F238E27FC236}">
                <a16:creationId xmlns:a16="http://schemas.microsoft.com/office/drawing/2014/main" id="{B52637FB-76D9-4944-81BF-56E64C4D6760}"/>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156886" y="2237148"/>
            <a:ext cx="1318320" cy="131832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a:extLst>
              <a:ext uri="{FF2B5EF4-FFF2-40B4-BE49-F238E27FC236}">
                <a16:creationId xmlns:a16="http://schemas.microsoft.com/office/drawing/2014/main" id="{36ADC357-C899-4BE2-B916-CEC081D40665}"/>
              </a:ext>
            </a:extLst>
          </p:cNvPr>
          <p:cNvPicPr>
            <a:picLocks noChangeAspect="1"/>
          </p:cNvPicPr>
          <p:nvPr/>
        </p:nvPicPr>
        <p:blipFill>
          <a:blip r:embed="rId6">
            <a:duotone>
              <a:schemeClr val="accent2">
                <a:shade val="45000"/>
                <a:satMod val="135000"/>
              </a:schemeClr>
              <a:prstClr val="white"/>
            </a:duotone>
          </a:blip>
          <a:stretch>
            <a:fillRect/>
          </a:stretch>
        </p:blipFill>
        <p:spPr>
          <a:xfrm>
            <a:off x="554097" y="2669628"/>
            <a:ext cx="1771680" cy="1771680"/>
          </a:xfrm>
          <a:prstGeom prst="rect">
            <a:avLst/>
          </a:prstGeom>
        </p:spPr>
      </p:pic>
      <p:pic>
        <p:nvPicPr>
          <p:cNvPr id="35" name="Picture 12" descr="New Unity logo found in the latest 2021.2 beta : r/Unity3D">
            <a:extLst>
              <a:ext uri="{FF2B5EF4-FFF2-40B4-BE49-F238E27FC236}">
                <a16:creationId xmlns:a16="http://schemas.microsoft.com/office/drawing/2014/main" id="{C7C7C3F1-5618-427A-A72B-AAFD98C902EC}"/>
              </a:ext>
            </a:extLst>
          </p:cNvPr>
          <p:cNvPicPr>
            <a:picLocks noChangeAspect="1" noChangeArrowheads="1"/>
          </p:cNvPicPr>
          <p:nvPr/>
        </p:nvPicPr>
        <p:blipFill rotWithShape="1">
          <a:blip r:embed="rId7">
            <a:duotone>
              <a:schemeClr val="accent2">
                <a:shade val="45000"/>
                <a:satMod val="135000"/>
              </a:schemeClr>
              <a:prstClr val="white"/>
            </a:duotone>
            <a:extLst>
              <a:ext uri="{28A0092B-C50C-407E-A947-70E740481C1C}">
                <a14:useLocalDpi xmlns:a14="http://schemas.microsoft.com/office/drawing/2010/main" val="0"/>
              </a:ext>
            </a:extLst>
          </a:blip>
          <a:srcRect l="7509" t="7509" r="7509" b="7509"/>
          <a:stretch/>
        </p:blipFill>
        <p:spPr bwMode="auto">
          <a:xfrm>
            <a:off x="3355711" y="3056588"/>
            <a:ext cx="908803" cy="908803"/>
          </a:xfrm>
          <a:prstGeom prst="ellipse">
            <a:avLst/>
          </a:prstGeom>
          <a:noFill/>
          <a:extLst>
            <a:ext uri="{909E8E84-426E-40DD-AFC4-6F175D3DCCD1}">
              <a14:hiddenFill xmlns:a14="http://schemas.microsoft.com/office/drawing/2010/main">
                <a:solidFill>
                  <a:srgbClr val="FFFFFF"/>
                </a:solidFill>
              </a14:hiddenFill>
            </a:ext>
          </a:extLst>
        </p:spPr>
      </p:pic>
      <p:pic>
        <p:nvPicPr>
          <p:cNvPr id="36" name="Picture 35">
            <a:extLst>
              <a:ext uri="{FF2B5EF4-FFF2-40B4-BE49-F238E27FC236}">
                <a16:creationId xmlns:a16="http://schemas.microsoft.com/office/drawing/2014/main" id="{EE83ACD0-D273-4F3B-9631-8406AD6A6296}"/>
              </a:ext>
            </a:extLst>
          </p:cNvPr>
          <p:cNvPicPr>
            <a:picLocks noChangeAspect="1"/>
          </p:cNvPicPr>
          <p:nvPr/>
        </p:nvPicPr>
        <p:blipFill>
          <a:blip r:embed="rId8">
            <a:duotone>
              <a:schemeClr val="accent5">
                <a:shade val="45000"/>
                <a:satMod val="135000"/>
              </a:schemeClr>
              <a:prstClr val="white"/>
            </a:duotone>
          </a:blip>
          <a:stretch>
            <a:fillRect/>
          </a:stretch>
        </p:blipFill>
        <p:spPr>
          <a:xfrm>
            <a:off x="2480085" y="3183738"/>
            <a:ext cx="644767" cy="644767"/>
          </a:xfrm>
          <a:prstGeom prst="rect">
            <a:avLst/>
          </a:prstGeom>
        </p:spPr>
      </p:pic>
      <p:pic>
        <p:nvPicPr>
          <p:cNvPr id="37" name="Picture 14" descr="Planner - Connectors | Microsoft Docs">
            <a:extLst>
              <a:ext uri="{FF2B5EF4-FFF2-40B4-BE49-F238E27FC236}">
                <a16:creationId xmlns:a16="http://schemas.microsoft.com/office/drawing/2014/main" id="{FB5DC666-A1DA-4FEC-B82D-3176EF76C3E9}"/>
              </a:ext>
            </a:extLst>
          </p:cNvPr>
          <p:cNvPicPr>
            <a:picLocks noChangeAspect="1" noChangeArrowheads="1"/>
          </p:cNvPicPr>
          <p:nvPr/>
        </p:nvPicPr>
        <p:blipFill>
          <a:blip r:embed="rId9">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26404" y="1910345"/>
            <a:ext cx="700970" cy="700970"/>
          </a:xfrm>
          <a:prstGeom prst="ellipse">
            <a:avLst/>
          </a:prstGeom>
          <a:noFill/>
          <a:extLst>
            <a:ext uri="{909E8E84-426E-40DD-AFC4-6F175D3DCCD1}">
              <a14:hiddenFill xmlns:a14="http://schemas.microsoft.com/office/drawing/2010/main">
                <a:solidFill>
                  <a:srgbClr val="FFFFFF"/>
                </a:solidFill>
              </a14:hiddenFill>
            </a:ext>
          </a:extLst>
        </p:spPr>
      </p:pic>
      <p:pic>
        <p:nvPicPr>
          <p:cNvPr id="38" name="Picture 16" descr="Github Logo - Free social media icons">
            <a:extLst>
              <a:ext uri="{FF2B5EF4-FFF2-40B4-BE49-F238E27FC236}">
                <a16:creationId xmlns:a16="http://schemas.microsoft.com/office/drawing/2014/main" id="{48C6F015-8FD2-441F-9D06-E85C1A5C0944}"/>
              </a:ext>
            </a:extLst>
          </p:cNvPr>
          <p:cNvPicPr>
            <a:picLocks noChangeAspect="1" noChangeArrowheads="1"/>
          </p:cNvPicPr>
          <p:nvPr/>
        </p:nvPicPr>
        <p:blipFill>
          <a:blip r:embed="rId10">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58819" y="717230"/>
            <a:ext cx="595899" cy="5958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2">
            <a:extLst>
              <a:ext uri="{FF2B5EF4-FFF2-40B4-BE49-F238E27FC236}">
                <a16:creationId xmlns:a16="http://schemas.microsoft.com/office/drawing/2014/main" id="{BACF9BA1-17F4-48CB-988A-DB1025B6302A}"/>
              </a:ext>
            </a:extLst>
          </p:cNvPr>
          <p:cNvPicPr>
            <a:picLocks noChangeAspect="1" noChangeArrowheads="1"/>
          </p:cNvPicPr>
          <p:nvPr/>
        </p:nvPicPr>
        <p:blipFill rotWithShape="1">
          <a:blip r:embed="rId11">
            <a:duotone>
              <a:schemeClr val="accent4">
                <a:shade val="45000"/>
                <a:satMod val="135000"/>
              </a:schemeClr>
              <a:prstClr val="white"/>
            </a:duotone>
            <a:extLst>
              <a:ext uri="{28A0092B-C50C-407E-A947-70E740481C1C}">
                <a14:useLocalDpi xmlns:a14="http://schemas.microsoft.com/office/drawing/2010/main" val="0"/>
              </a:ext>
            </a:extLst>
          </a:blip>
          <a:srcRect l="5770" t="5770" r="5770" b="5770"/>
          <a:stretch/>
        </p:blipFill>
        <p:spPr bwMode="auto">
          <a:xfrm>
            <a:off x="2439101" y="105008"/>
            <a:ext cx="955741" cy="955741"/>
          </a:xfrm>
          <a:prstGeom prst="ellipse">
            <a:avLst/>
          </a:prstGeom>
          <a:noFill/>
          <a:extLst>
            <a:ext uri="{909E8E84-426E-40DD-AFC4-6F175D3DCCD1}">
              <a14:hiddenFill xmlns:a14="http://schemas.microsoft.com/office/drawing/2010/main">
                <a:solidFill>
                  <a:srgbClr val="FFFFFF"/>
                </a:solidFill>
              </a14:hiddenFill>
            </a:ext>
          </a:extLst>
        </p:spPr>
      </p:pic>
      <p:pic>
        <p:nvPicPr>
          <p:cNvPr id="40" name="Picture 24" descr="Apache Subversion - Wikipedia">
            <a:extLst>
              <a:ext uri="{FF2B5EF4-FFF2-40B4-BE49-F238E27FC236}">
                <a16:creationId xmlns:a16="http://schemas.microsoft.com/office/drawing/2014/main" id="{54A263ED-7A38-4767-9E38-99314CDCDA0C}"/>
              </a:ext>
            </a:extLst>
          </p:cNvPr>
          <p:cNvPicPr>
            <a:picLocks noChangeAspect="1" noChangeArrowheads="1"/>
          </p:cNvPicPr>
          <p:nvPr/>
        </p:nvPicPr>
        <p:blipFill rotWithShape="1">
          <a:blip r:embed="rId12">
            <a:duotone>
              <a:schemeClr val="accent1">
                <a:shade val="45000"/>
                <a:satMod val="135000"/>
              </a:schemeClr>
              <a:prstClr val="white"/>
            </a:duotone>
            <a:extLst>
              <a:ext uri="{28A0092B-C50C-407E-A947-70E740481C1C}">
                <a14:useLocalDpi xmlns:a14="http://schemas.microsoft.com/office/drawing/2010/main" val="0"/>
              </a:ext>
            </a:extLst>
          </a:blip>
          <a:srcRect l="9168" t="1879" r="9168" b="16458"/>
          <a:stretch/>
        </p:blipFill>
        <p:spPr bwMode="auto">
          <a:xfrm>
            <a:off x="866099" y="1502812"/>
            <a:ext cx="548473" cy="473502"/>
          </a:xfrm>
          <a:prstGeom prst="ellipse">
            <a:avLst/>
          </a:prstGeom>
          <a:noFill/>
          <a:extLst>
            <a:ext uri="{909E8E84-426E-40DD-AFC4-6F175D3DCCD1}">
              <a14:hiddenFill xmlns:a14="http://schemas.microsoft.com/office/drawing/2010/main">
                <a:solidFill>
                  <a:srgbClr val="FFFFFF"/>
                </a:solidFill>
              </a14:hiddenFill>
            </a:ext>
          </a:extLst>
        </p:spPr>
      </p:pic>
      <p:pic>
        <p:nvPicPr>
          <p:cNvPr id="41" name="Picture 40">
            <a:extLst>
              <a:ext uri="{FF2B5EF4-FFF2-40B4-BE49-F238E27FC236}">
                <a16:creationId xmlns:a16="http://schemas.microsoft.com/office/drawing/2014/main" id="{85C22CD4-7A02-45D0-A2B1-9988C0286F1D}"/>
              </a:ext>
            </a:extLst>
          </p:cNvPr>
          <p:cNvPicPr>
            <a:picLocks noChangeAspect="1"/>
          </p:cNvPicPr>
          <p:nvPr/>
        </p:nvPicPr>
        <p:blipFill>
          <a:blip r:embed="rId13">
            <a:duotone>
              <a:schemeClr val="accent3">
                <a:shade val="45000"/>
                <a:satMod val="135000"/>
              </a:schemeClr>
              <a:prstClr val="white"/>
            </a:duotone>
          </a:blip>
          <a:stretch>
            <a:fillRect/>
          </a:stretch>
        </p:blipFill>
        <p:spPr>
          <a:xfrm>
            <a:off x="4241743" y="3614185"/>
            <a:ext cx="740316" cy="740316"/>
          </a:xfrm>
          <a:prstGeom prst="rect">
            <a:avLst/>
          </a:prstGeom>
        </p:spPr>
      </p:pic>
    </p:spTree>
    <p:extLst>
      <p:ext uri="{BB962C8B-B14F-4D97-AF65-F5344CB8AC3E}">
        <p14:creationId xmlns:p14="http://schemas.microsoft.com/office/powerpoint/2010/main" val="20121764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32" fill="hold" nodeType="withEffect">
                                  <p:stCondLst>
                                    <p:cond delay="0"/>
                                  </p:stCondLst>
                                  <p:childTnLst>
                                    <p:anim calcmode="lin" valueType="num">
                                      <p:cBhvr>
                                        <p:cTn id="6" dur="500"/>
                                        <p:tgtEl>
                                          <p:spTgt spid="40"/>
                                        </p:tgtEl>
                                        <p:attrNameLst>
                                          <p:attrName>ppt_w</p:attrName>
                                        </p:attrNameLst>
                                      </p:cBhvr>
                                      <p:tavLst>
                                        <p:tav tm="0">
                                          <p:val>
                                            <p:strVal val="ppt_w"/>
                                          </p:val>
                                        </p:tav>
                                        <p:tav tm="100000">
                                          <p:val>
                                            <p:fltVal val="0"/>
                                          </p:val>
                                        </p:tav>
                                      </p:tavLst>
                                    </p:anim>
                                    <p:anim calcmode="lin" valueType="num">
                                      <p:cBhvr>
                                        <p:cTn id="7" dur="500"/>
                                        <p:tgtEl>
                                          <p:spTgt spid="40"/>
                                        </p:tgtEl>
                                        <p:attrNameLst>
                                          <p:attrName>ppt_h</p:attrName>
                                        </p:attrNameLst>
                                      </p:cBhvr>
                                      <p:tavLst>
                                        <p:tav tm="0">
                                          <p:val>
                                            <p:strVal val="ppt_h"/>
                                          </p:val>
                                        </p:tav>
                                        <p:tav tm="100000">
                                          <p:val>
                                            <p:fltVal val="0"/>
                                          </p:val>
                                        </p:tav>
                                      </p:tavLst>
                                    </p:anim>
                                    <p:animEffect transition="out" filter="fade">
                                      <p:cBhvr>
                                        <p:cTn id="8" dur="500"/>
                                        <p:tgtEl>
                                          <p:spTgt spid="40"/>
                                        </p:tgtEl>
                                      </p:cBhvr>
                                    </p:animEffect>
                                    <p:set>
                                      <p:cBhvr>
                                        <p:cTn id="9" dur="1" fill="hold">
                                          <p:stCondLst>
                                            <p:cond delay="499"/>
                                          </p:stCondLst>
                                        </p:cTn>
                                        <p:tgtEl>
                                          <p:spTgt spid="40"/>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37"/>
                                        </p:tgtEl>
                                        <p:attrNameLst>
                                          <p:attrName>ppt_w</p:attrName>
                                        </p:attrNameLst>
                                      </p:cBhvr>
                                      <p:tavLst>
                                        <p:tav tm="0">
                                          <p:val>
                                            <p:strVal val="ppt_w"/>
                                          </p:val>
                                        </p:tav>
                                        <p:tav tm="100000">
                                          <p:val>
                                            <p:fltVal val="0"/>
                                          </p:val>
                                        </p:tav>
                                      </p:tavLst>
                                    </p:anim>
                                    <p:anim calcmode="lin" valueType="num">
                                      <p:cBhvr>
                                        <p:cTn id="12" dur="500"/>
                                        <p:tgtEl>
                                          <p:spTgt spid="37"/>
                                        </p:tgtEl>
                                        <p:attrNameLst>
                                          <p:attrName>ppt_h</p:attrName>
                                        </p:attrNameLst>
                                      </p:cBhvr>
                                      <p:tavLst>
                                        <p:tav tm="0">
                                          <p:val>
                                            <p:strVal val="ppt_h"/>
                                          </p:val>
                                        </p:tav>
                                        <p:tav tm="100000">
                                          <p:val>
                                            <p:fltVal val="0"/>
                                          </p:val>
                                        </p:tav>
                                      </p:tavLst>
                                    </p:anim>
                                    <p:animEffect transition="out" filter="fade">
                                      <p:cBhvr>
                                        <p:cTn id="13" dur="500"/>
                                        <p:tgtEl>
                                          <p:spTgt spid="37"/>
                                        </p:tgtEl>
                                      </p:cBhvr>
                                    </p:animEffect>
                                    <p:set>
                                      <p:cBhvr>
                                        <p:cTn id="14" dur="1" fill="hold">
                                          <p:stCondLst>
                                            <p:cond delay="499"/>
                                          </p:stCondLst>
                                        </p:cTn>
                                        <p:tgtEl>
                                          <p:spTgt spid="37"/>
                                        </p:tgtEl>
                                        <p:attrNameLst>
                                          <p:attrName>style.visibility</p:attrName>
                                        </p:attrNameLst>
                                      </p:cBhvr>
                                      <p:to>
                                        <p:strVal val="hidden"/>
                                      </p:to>
                                    </p:set>
                                  </p:childTnLst>
                                </p:cTn>
                              </p:par>
                              <p:par>
                                <p:cTn id="15" presetID="53" presetClass="exit" presetSubtype="32" fill="hold" nodeType="withEffect">
                                  <p:stCondLst>
                                    <p:cond delay="0"/>
                                  </p:stCondLst>
                                  <p:childTnLst>
                                    <p:anim calcmode="lin" valueType="num">
                                      <p:cBhvr>
                                        <p:cTn id="16" dur="500"/>
                                        <p:tgtEl>
                                          <p:spTgt spid="39"/>
                                        </p:tgtEl>
                                        <p:attrNameLst>
                                          <p:attrName>ppt_w</p:attrName>
                                        </p:attrNameLst>
                                      </p:cBhvr>
                                      <p:tavLst>
                                        <p:tav tm="0">
                                          <p:val>
                                            <p:strVal val="ppt_w"/>
                                          </p:val>
                                        </p:tav>
                                        <p:tav tm="100000">
                                          <p:val>
                                            <p:fltVal val="0"/>
                                          </p:val>
                                        </p:tav>
                                      </p:tavLst>
                                    </p:anim>
                                    <p:anim calcmode="lin" valueType="num">
                                      <p:cBhvr>
                                        <p:cTn id="17" dur="500"/>
                                        <p:tgtEl>
                                          <p:spTgt spid="39"/>
                                        </p:tgtEl>
                                        <p:attrNameLst>
                                          <p:attrName>ppt_h</p:attrName>
                                        </p:attrNameLst>
                                      </p:cBhvr>
                                      <p:tavLst>
                                        <p:tav tm="0">
                                          <p:val>
                                            <p:strVal val="ppt_h"/>
                                          </p:val>
                                        </p:tav>
                                        <p:tav tm="100000">
                                          <p:val>
                                            <p:fltVal val="0"/>
                                          </p:val>
                                        </p:tav>
                                      </p:tavLst>
                                    </p:anim>
                                    <p:animEffect transition="out" filter="fade">
                                      <p:cBhvr>
                                        <p:cTn id="18" dur="500"/>
                                        <p:tgtEl>
                                          <p:spTgt spid="39"/>
                                        </p:tgtEl>
                                      </p:cBhvr>
                                    </p:animEffect>
                                    <p:set>
                                      <p:cBhvr>
                                        <p:cTn id="19" dur="1" fill="hold">
                                          <p:stCondLst>
                                            <p:cond delay="499"/>
                                          </p:stCondLst>
                                        </p:cTn>
                                        <p:tgtEl>
                                          <p:spTgt spid="39"/>
                                        </p:tgtEl>
                                        <p:attrNameLst>
                                          <p:attrName>style.visibility</p:attrName>
                                        </p:attrNameLst>
                                      </p:cBhvr>
                                      <p:to>
                                        <p:strVal val="hidden"/>
                                      </p:to>
                                    </p:set>
                                  </p:childTnLst>
                                </p:cTn>
                              </p:par>
                              <p:par>
                                <p:cTn id="20" presetID="53" presetClass="exit" presetSubtype="32" fill="hold" nodeType="withEffect">
                                  <p:stCondLst>
                                    <p:cond delay="0"/>
                                  </p:stCondLst>
                                  <p:childTnLst>
                                    <p:anim calcmode="lin" valueType="num">
                                      <p:cBhvr>
                                        <p:cTn id="21" dur="500"/>
                                        <p:tgtEl>
                                          <p:spTgt spid="35"/>
                                        </p:tgtEl>
                                        <p:attrNameLst>
                                          <p:attrName>ppt_w</p:attrName>
                                        </p:attrNameLst>
                                      </p:cBhvr>
                                      <p:tavLst>
                                        <p:tav tm="0">
                                          <p:val>
                                            <p:strVal val="ppt_w"/>
                                          </p:val>
                                        </p:tav>
                                        <p:tav tm="100000">
                                          <p:val>
                                            <p:fltVal val="0"/>
                                          </p:val>
                                        </p:tav>
                                      </p:tavLst>
                                    </p:anim>
                                    <p:anim calcmode="lin" valueType="num">
                                      <p:cBhvr>
                                        <p:cTn id="22" dur="500"/>
                                        <p:tgtEl>
                                          <p:spTgt spid="35"/>
                                        </p:tgtEl>
                                        <p:attrNameLst>
                                          <p:attrName>ppt_h</p:attrName>
                                        </p:attrNameLst>
                                      </p:cBhvr>
                                      <p:tavLst>
                                        <p:tav tm="0">
                                          <p:val>
                                            <p:strVal val="ppt_h"/>
                                          </p:val>
                                        </p:tav>
                                        <p:tav tm="100000">
                                          <p:val>
                                            <p:fltVal val="0"/>
                                          </p:val>
                                        </p:tav>
                                      </p:tavLst>
                                    </p:anim>
                                    <p:animEffect transition="out" filter="fade">
                                      <p:cBhvr>
                                        <p:cTn id="23" dur="500"/>
                                        <p:tgtEl>
                                          <p:spTgt spid="35"/>
                                        </p:tgtEl>
                                      </p:cBhvr>
                                    </p:animEffect>
                                    <p:set>
                                      <p:cBhvr>
                                        <p:cTn id="24" dur="1" fill="hold">
                                          <p:stCondLst>
                                            <p:cond delay="499"/>
                                          </p:stCondLst>
                                        </p:cTn>
                                        <p:tgtEl>
                                          <p:spTgt spid="35"/>
                                        </p:tgtEl>
                                        <p:attrNameLst>
                                          <p:attrName>style.visibility</p:attrName>
                                        </p:attrNameLst>
                                      </p:cBhvr>
                                      <p:to>
                                        <p:strVal val="hidden"/>
                                      </p:to>
                                    </p:set>
                                  </p:childTnLst>
                                </p:cTn>
                              </p:par>
                              <p:par>
                                <p:cTn id="25" presetID="53" presetClass="exit" presetSubtype="32" fill="hold" nodeType="withEffect">
                                  <p:stCondLst>
                                    <p:cond delay="0"/>
                                  </p:stCondLst>
                                  <p:childTnLst>
                                    <p:anim calcmode="lin" valueType="num">
                                      <p:cBhvr>
                                        <p:cTn id="26" dur="500"/>
                                        <p:tgtEl>
                                          <p:spTgt spid="41"/>
                                        </p:tgtEl>
                                        <p:attrNameLst>
                                          <p:attrName>ppt_w</p:attrName>
                                        </p:attrNameLst>
                                      </p:cBhvr>
                                      <p:tavLst>
                                        <p:tav tm="0">
                                          <p:val>
                                            <p:strVal val="ppt_w"/>
                                          </p:val>
                                        </p:tav>
                                        <p:tav tm="100000">
                                          <p:val>
                                            <p:fltVal val="0"/>
                                          </p:val>
                                        </p:tav>
                                      </p:tavLst>
                                    </p:anim>
                                    <p:anim calcmode="lin" valueType="num">
                                      <p:cBhvr>
                                        <p:cTn id="27" dur="500"/>
                                        <p:tgtEl>
                                          <p:spTgt spid="41"/>
                                        </p:tgtEl>
                                        <p:attrNameLst>
                                          <p:attrName>ppt_h</p:attrName>
                                        </p:attrNameLst>
                                      </p:cBhvr>
                                      <p:tavLst>
                                        <p:tav tm="0">
                                          <p:val>
                                            <p:strVal val="ppt_h"/>
                                          </p:val>
                                        </p:tav>
                                        <p:tav tm="100000">
                                          <p:val>
                                            <p:fltVal val="0"/>
                                          </p:val>
                                        </p:tav>
                                      </p:tavLst>
                                    </p:anim>
                                    <p:animEffect transition="out" filter="fade">
                                      <p:cBhvr>
                                        <p:cTn id="28" dur="500"/>
                                        <p:tgtEl>
                                          <p:spTgt spid="41"/>
                                        </p:tgtEl>
                                      </p:cBhvr>
                                    </p:animEffect>
                                    <p:set>
                                      <p:cBhvr>
                                        <p:cTn id="29" dur="1" fill="hold">
                                          <p:stCondLst>
                                            <p:cond delay="499"/>
                                          </p:stCondLst>
                                        </p:cTn>
                                        <p:tgtEl>
                                          <p:spTgt spid="41"/>
                                        </p:tgtEl>
                                        <p:attrNameLst>
                                          <p:attrName>style.visibility</p:attrName>
                                        </p:attrNameLst>
                                      </p:cBhvr>
                                      <p:to>
                                        <p:strVal val="hidden"/>
                                      </p:to>
                                    </p:set>
                                  </p:childTnLst>
                                </p:cTn>
                              </p:par>
                              <p:par>
                                <p:cTn id="30" presetID="53" presetClass="exit" presetSubtype="32" fill="hold" nodeType="withEffect">
                                  <p:stCondLst>
                                    <p:cond delay="0"/>
                                  </p:stCondLst>
                                  <p:childTnLst>
                                    <p:anim calcmode="lin" valueType="num">
                                      <p:cBhvr>
                                        <p:cTn id="31" dur="500"/>
                                        <p:tgtEl>
                                          <p:spTgt spid="36"/>
                                        </p:tgtEl>
                                        <p:attrNameLst>
                                          <p:attrName>ppt_w</p:attrName>
                                        </p:attrNameLst>
                                      </p:cBhvr>
                                      <p:tavLst>
                                        <p:tav tm="0">
                                          <p:val>
                                            <p:strVal val="ppt_w"/>
                                          </p:val>
                                        </p:tav>
                                        <p:tav tm="100000">
                                          <p:val>
                                            <p:fltVal val="0"/>
                                          </p:val>
                                        </p:tav>
                                      </p:tavLst>
                                    </p:anim>
                                    <p:anim calcmode="lin" valueType="num">
                                      <p:cBhvr>
                                        <p:cTn id="32" dur="500"/>
                                        <p:tgtEl>
                                          <p:spTgt spid="36"/>
                                        </p:tgtEl>
                                        <p:attrNameLst>
                                          <p:attrName>ppt_h</p:attrName>
                                        </p:attrNameLst>
                                      </p:cBhvr>
                                      <p:tavLst>
                                        <p:tav tm="0">
                                          <p:val>
                                            <p:strVal val="ppt_h"/>
                                          </p:val>
                                        </p:tav>
                                        <p:tav tm="100000">
                                          <p:val>
                                            <p:fltVal val="0"/>
                                          </p:val>
                                        </p:tav>
                                      </p:tavLst>
                                    </p:anim>
                                    <p:animEffect transition="out" filter="fade">
                                      <p:cBhvr>
                                        <p:cTn id="33" dur="500"/>
                                        <p:tgtEl>
                                          <p:spTgt spid="36"/>
                                        </p:tgtEl>
                                      </p:cBhvr>
                                    </p:animEffect>
                                    <p:set>
                                      <p:cBhvr>
                                        <p:cTn id="34" dur="1" fill="hold">
                                          <p:stCondLst>
                                            <p:cond delay="499"/>
                                          </p:stCondLst>
                                        </p:cTn>
                                        <p:tgtEl>
                                          <p:spTgt spid="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1522030" y="1209220"/>
            <a:ext cx="9147940" cy="2337238"/>
          </a:xfrm>
        </p:spPr>
        <p:txBody>
          <a:bodyPr vert="horz" lIns="91440" tIns="45720" rIns="91440" bIns="45720" rtlCol="0" anchor="b">
            <a:normAutofit/>
          </a:bodyPr>
          <a:lstStyle/>
          <a:p>
            <a:pPr algn="ctr"/>
            <a:r>
              <a:rPr lang="en-US" sz="6000" b="1" i="0" kern="1200" cap="all" baseline="0">
                <a:solidFill>
                  <a:schemeClr val="bg1"/>
                </a:solidFill>
                <a:latin typeface="+mj-lt"/>
                <a:ea typeface="+mj-ea"/>
                <a:cs typeface="+mj-cs"/>
              </a:rPr>
              <a:t>IMPLEMENTATION</a:t>
            </a:r>
          </a:p>
        </p:txBody>
      </p:sp>
      <p:sp>
        <p:nvSpPr>
          <p:cNvPr id="1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20"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4"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6"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33" name="Straight Connector 2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133916"/>
            <a:ext cx="2743200" cy="365125"/>
          </a:xfrm>
        </p:spPr>
        <p:txBody>
          <a:bodyPr vert="horz" lIns="91440" tIns="45720" rIns="91440" bIns="45720" rtlCol="0" anchor="ctr">
            <a:normAutofit/>
          </a:bodyPr>
          <a:lstStyle/>
          <a:p>
            <a:pPr>
              <a:spcAft>
                <a:spcPts val="600"/>
              </a:spcAft>
            </a:pPr>
            <a:fld id="{D8DA9DAA-006C-4F4B-980E-E3DF019B24E2}" type="slidenum">
              <a:rPr lang="en-US">
                <a:solidFill>
                  <a:schemeClr val="bg1"/>
                </a:solidFill>
              </a:rPr>
              <a:pPr>
                <a:spcAft>
                  <a:spcPts val="600"/>
                </a:spcAft>
              </a:pPr>
              <a:t>9</a:t>
            </a:fld>
            <a:endParaRPr lang="en-US">
              <a:solidFill>
                <a:schemeClr val="bg1"/>
              </a:solidFill>
            </a:endParaRPr>
          </a:p>
        </p:txBody>
      </p:sp>
    </p:spTree>
    <p:extLst>
      <p:ext uri="{BB962C8B-B14F-4D97-AF65-F5344CB8AC3E}">
        <p14:creationId xmlns:p14="http://schemas.microsoft.com/office/powerpoint/2010/main" val="612513669"/>
      </p:ext>
    </p:extLst>
  </p:cSld>
  <p:clrMapOvr>
    <a:masterClrMapping/>
  </p:clrMapOvr>
  <p:transition spd="med">
    <p:push dir="u"/>
  </p:transition>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3C8E00D1-8EA3-4E42-801D-0253E1EAFC2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{275139A1-4BEA-47F2-8D68-04BF994ED75E}tf89338750_win32</Template>
  <TotalTime>853</TotalTime>
  <Words>945</Words>
  <Application>Microsoft Office PowerPoint</Application>
  <PresentationFormat>Widescreen</PresentationFormat>
  <Paragraphs>163</Paragraphs>
  <Slides>22</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22</vt:i4>
      </vt:variant>
    </vt:vector>
  </HeadingPairs>
  <TitlesOfParts>
    <vt:vector size="30" baseType="lpstr">
      <vt:lpstr>Arial</vt:lpstr>
      <vt:lpstr>Calibri</vt:lpstr>
      <vt:lpstr>Calibri Light</vt:lpstr>
      <vt:lpstr>Cambria Math</vt:lpstr>
      <vt:lpstr>Courier New</vt:lpstr>
      <vt:lpstr>Univers</vt:lpstr>
      <vt:lpstr>GradientUnivers</vt:lpstr>
      <vt:lpstr>Office Theme</vt:lpstr>
      <vt:lpstr>Utilising ray marching and signed- distance functions to render a scene of primitives</vt:lpstr>
      <vt:lpstr>INTRODUCTION</vt:lpstr>
      <vt:lpstr>AIM &amp; OBJECTIVES</vt:lpstr>
      <vt:lpstr>BACKGROUND</vt:lpstr>
      <vt:lpstr>RESEARCH METHODOLOGY</vt:lpstr>
      <vt:lpstr>PROJECT PLAN</vt:lpstr>
      <vt:lpstr>ANALYSIS</vt:lpstr>
      <vt:lpstr>DESIGN</vt:lpstr>
      <vt:lpstr>IMPLEMENTATION</vt:lpstr>
      <vt:lpstr>PowerPoint Presentation</vt:lpstr>
      <vt:lpstr>PowerPoint Presentation</vt:lpstr>
      <vt:lpstr>PowerPoint Presentation</vt:lpstr>
      <vt:lpstr>PowerPoint Presentation</vt:lpstr>
      <vt:lpstr>PowerPoint Presentation</vt:lpstr>
      <vt:lpstr>PowerPoint Presentation</vt:lpstr>
      <vt:lpstr>The way to get started is to quit talking and begin doing.</vt:lpstr>
      <vt:lpstr>Team</vt:lpstr>
      <vt:lpstr>Timeline</vt:lpstr>
      <vt:lpstr>Title</vt:lpstr>
      <vt:lpstr>Title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ray marching and signed distance functions to render a scene of primitives</dc:title>
  <dc:creator>STURDY Anthony</dc:creator>
  <cp:lastModifiedBy>STURDY Anthony</cp:lastModifiedBy>
  <cp:revision>14</cp:revision>
  <dcterms:created xsi:type="dcterms:W3CDTF">2022-05-18T19:55:35Z</dcterms:created>
  <dcterms:modified xsi:type="dcterms:W3CDTF">2022-05-25T20:00:26Z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